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59" r:id="rId5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22" autoAdjust="0"/>
  </p:normalViewPr>
  <p:slideViewPr>
    <p:cSldViewPr>
      <p:cViewPr>
        <p:scale>
          <a:sx n="80" d="100"/>
          <a:sy n="80" d="100"/>
        </p:scale>
        <p:origin x="-180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883ED-F81F-4575-86AA-A7F5F6DFB4C0}" type="datetimeFigureOut">
              <a:rPr kumimoji="1" lang="ja-JP" altLang="en-US" smtClean="0"/>
              <a:pPr/>
              <a:t>2012/10/15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8A3DB-E5FD-41F7-A99A-A2F8ABAF2F5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883ED-F81F-4575-86AA-A7F5F6DFB4C0}" type="datetimeFigureOut">
              <a:rPr kumimoji="1" lang="ja-JP" altLang="en-US" smtClean="0"/>
              <a:pPr/>
              <a:t>2012/10/15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8A3DB-E5FD-41F7-A99A-A2F8ABAF2F5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883ED-F81F-4575-86AA-A7F5F6DFB4C0}" type="datetimeFigureOut">
              <a:rPr kumimoji="1" lang="ja-JP" altLang="en-US" smtClean="0"/>
              <a:pPr/>
              <a:t>2012/10/15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8A3DB-E5FD-41F7-A99A-A2F8ABAF2F5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883ED-F81F-4575-86AA-A7F5F6DFB4C0}" type="datetimeFigureOut">
              <a:rPr kumimoji="1" lang="ja-JP" altLang="en-US" smtClean="0"/>
              <a:pPr/>
              <a:t>2012/10/15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8A3DB-E5FD-41F7-A99A-A2F8ABAF2F5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883ED-F81F-4575-86AA-A7F5F6DFB4C0}" type="datetimeFigureOut">
              <a:rPr kumimoji="1" lang="ja-JP" altLang="en-US" smtClean="0"/>
              <a:pPr/>
              <a:t>2012/10/15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8A3DB-E5FD-41F7-A99A-A2F8ABAF2F5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883ED-F81F-4575-86AA-A7F5F6DFB4C0}" type="datetimeFigureOut">
              <a:rPr kumimoji="1" lang="ja-JP" altLang="en-US" smtClean="0"/>
              <a:pPr/>
              <a:t>2012/10/15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8A3DB-E5FD-41F7-A99A-A2F8ABAF2F5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883ED-F81F-4575-86AA-A7F5F6DFB4C0}" type="datetimeFigureOut">
              <a:rPr kumimoji="1" lang="ja-JP" altLang="en-US" smtClean="0"/>
              <a:pPr/>
              <a:t>2012/10/15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8A3DB-E5FD-41F7-A99A-A2F8ABAF2F5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883ED-F81F-4575-86AA-A7F5F6DFB4C0}" type="datetimeFigureOut">
              <a:rPr kumimoji="1" lang="ja-JP" altLang="en-US" smtClean="0"/>
              <a:pPr/>
              <a:t>2012/10/15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8A3DB-E5FD-41F7-A99A-A2F8ABAF2F5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883ED-F81F-4575-86AA-A7F5F6DFB4C0}" type="datetimeFigureOut">
              <a:rPr kumimoji="1" lang="ja-JP" altLang="en-US" smtClean="0"/>
              <a:pPr/>
              <a:t>2012/10/15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8A3DB-E5FD-41F7-A99A-A2F8ABAF2F5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883ED-F81F-4575-86AA-A7F5F6DFB4C0}" type="datetimeFigureOut">
              <a:rPr kumimoji="1" lang="ja-JP" altLang="en-US" smtClean="0"/>
              <a:pPr/>
              <a:t>2012/10/15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8A3DB-E5FD-41F7-A99A-A2F8ABAF2F5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883ED-F81F-4575-86AA-A7F5F6DFB4C0}" type="datetimeFigureOut">
              <a:rPr kumimoji="1" lang="ja-JP" altLang="en-US" smtClean="0"/>
              <a:pPr/>
              <a:t>2012/10/15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8A3DB-E5FD-41F7-A99A-A2F8ABAF2F5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883ED-F81F-4575-86AA-A7F5F6DFB4C0}" type="datetimeFigureOut">
              <a:rPr kumimoji="1" lang="ja-JP" altLang="en-US" smtClean="0"/>
              <a:pPr/>
              <a:t>2012/10/15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8A3DB-E5FD-41F7-A99A-A2F8ABAF2F5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video" Target="file:///C:\Users\tsukasa\Desktop\sp8ct\reconstruction\raw.mpg" TargetMode="External"/><Relationship Id="rId7" Type="http://schemas.openxmlformats.org/officeDocument/2006/relationships/oleObject" Target="../embeddings/oleObject1.bin"/><Relationship Id="rId2" Type="http://schemas.openxmlformats.org/officeDocument/2006/relationships/video" Target="file:///C:\Users\tsukasa\Desktop\sp8ct\reconstruction\svs+sim.mpg" TargetMode="Externa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video" Target="file:///C:\Users\tsukasa\Desktop\sp8ct\reconstruction\xts+xps.mpg" TargetMode="External"/><Relationship Id="rId1" Type="http://schemas.openxmlformats.org/officeDocument/2006/relationships/video" Target="file:///C:\Users\tsukasa\Desktop\sp8ct\reconstruction\xps+sgs.mpg" TargetMode="Externa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video" Target="file:///C:\Users\tsukasa\Desktop\sp8ct\reconstruction\zyx.mpg" TargetMode="External"/><Relationship Id="rId7" Type="http://schemas.openxmlformats.org/officeDocument/2006/relationships/oleObject" Target="../embeddings/oleObject2.bin"/><Relationship Id="rId2" Type="http://schemas.openxmlformats.org/officeDocument/2006/relationships/video" Target="file:///C:\Users\tsukasa\Desktop\sp8ct\reconstruction\byte.mpg" TargetMode="Externa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vs+sim.mpg">
            <a:hlinkClick r:id="" action="ppaction://media"/>
          </p:cNvPr>
          <p:cNvPicPr>
            <a:picLocks noRot="1" noChangeAspect="1"/>
          </p:cNvPicPr>
          <p:nvPr>
            <a:videoFile r:link="rId2"/>
          </p:nvPr>
        </p:nvPicPr>
        <p:blipFill>
          <a:blip r:embed="rId5" cstate="print"/>
          <a:stretch>
            <a:fillRect/>
          </a:stretch>
        </p:blipFill>
        <p:spPr>
          <a:xfrm>
            <a:off x="994420" y="3793579"/>
            <a:ext cx="2857500" cy="2371725"/>
          </a:xfrm>
          <a:prstGeom prst="rect">
            <a:avLst/>
          </a:prstGeom>
        </p:spPr>
      </p:pic>
      <p:pic>
        <p:nvPicPr>
          <p:cNvPr id="9" name="raw.mpg">
            <a:hlinkClick r:id="" action="ppaction://media"/>
          </p:cNvPr>
          <p:cNvPicPr>
            <a:picLocks noRot="1" noChangeAspect="1"/>
          </p:cNvPicPr>
          <p:nvPr>
            <a:videoFile r:link="rId3"/>
          </p:nvPr>
        </p:nvPicPr>
        <p:blipFill>
          <a:blip r:embed="rId6" cstate="print"/>
          <a:stretch>
            <a:fillRect/>
          </a:stretch>
        </p:blipFill>
        <p:spPr>
          <a:xfrm>
            <a:off x="4730824" y="3665562"/>
            <a:ext cx="3657600" cy="2571750"/>
          </a:xfrm>
          <a:prstGeom prst="rect">
            <a:avLst/>
          </a:prstGeom>
        </p:spPr>
      </p:pic>
      <p:graphicFrame>
        <p:nvGraphicFramePr>
          <p:cNvPr id="20481" name="Object 1"/>
          <p:cNvGraphicFramePr>
            <a:graphicFrameLocks noChangeAspect="1"/>
          </p:cNvGraphicFramePr>
          <p:nvPr/>
        </p:nvGraphicFramePr>
        <p:xfrm>
          <a:off x="4655765" y="836712"/>
          <a:ext cx="3876675" cy="2584450"/>
        </p:xfrm>
        <a:graphic>
          <a:graphicData uri="http://schemas.openxmlformats.org/presentationml/2006/ole">
            <p:oleObj spid="_x0000_s20481" name="Acrobat Document" r:id="rId7" imgW="3228930" imgH="2152560" progId="AcroExch.Document.7">
              <p:embed/>
            </p:oleObj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755576" y="692696"/>
            <a:ext cx="3528392" cy="2893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X </a:t>
            </a:r>
            <a:r>
              <a:rPr kumimoji="1" lang="ja-JP" altLang="en-US" sz="2800" dirty="0" smtClean="0"/>
              <a:t>線透過率</a:t>
            </a:r>
            <a:endParaRPr kumimoji="1" lang="en-US" altLang="ja-JP" sz="2800" dirty="0" smtClean="0"/>
          </a:p>
          <a:p>
            <a:r>
              <a:rPr lang="en-US" altLang="ja-JP" sz="2400" dirty="0" smtClean="0"/>
              <a:t>    t = (I – I</a:t>
            </a:r>
            <a:r>
              <a:rPr lang="en-US" altLang="ja-JP" sz="2400" baseline="-25000" dirty="0" smtClean="0"/>
              <a:t>d</a:t>
            </a:r>
            <a:r>
              <a:rPr lang="en-US" altLang="ja-JP" sz="2400" dirty="0" smtClean="0"/>
              <a:t>) / (I</a:t>
            </a:r>
            <a:r>
              <a:rPr lang="en-US" altLang="ja-JP" sz="2400" baseline="-25000" dirty="0" smtClean="0"/>
              <a:t>0</a:t>
            </a:r>
            <a:r>
              <a:rPr lang="en-US" altLang="ja-JP" sz="2400" dirty="0" smtClean="0"/>
              <a:t> - I</a:t>
            </a:r>
            <a:r>
              <a:rPr lang="en-US" altLang="ja-JP" sz="2400" baseline="-25000" dirty="0" smtClean="0"/>
              <a:t>d</a:t>
            </a:r>
            <a:r>
              <a:rPr lang="en-US" altLang="ja-JP" sz="2400" dirty="0" smtClean="0"/>
              <a:t>) </a:t>
            </a:r>
          </a:p>
          <a:p>
            <a:r>
              <a:rPr lang="en-US" altLang="ja-JP" sz="2400" dirty="0" smtClean="0"/>
              <a:t>      = exp(- </a:t>
            </a:r>
            <a:r>
              <a:rPr lang="en-US" altLang="ja-JP" sz="2400" dirty="0" err="1" smtClean="0"/>
              <a:t>μ×S</a:t>
            </a:r>
            <a:r>
              <a:rPr lang="en-US" altLang="ja-JP" sz="2400" dirty="0" smtClean="0"/>
              <a:t>)</a:t>
            </a:r>
          </a:p>
          <a:p>
            <a:endParaRPr lang="en-US" altLang="ja-JP" sz="1200" dirty="0" smtClean="0"/>
          </a:p>
          <a:p>
            <a:r>
              <a:rPr lang="en-US" altLang="ja-JP" sz="2400" dirty="0" smtClean="0"/>
              <a:t>I, I</a:t>
            </a:r>
            <a:r>
              <a:rPr lang="en-US" altLang="ja-JP" sz="2400" baseline="-25000" dirty="0" smtClean="0"/>
              <a:t>0</a:t>
            </a:r>
            <a:r>
              <a:rPr lang="en-US" altLang="ja-JP" sz="2400" dirty="0" smtClean="0"/>
              <a:t>, I</a:t>
            </a:r>
            <a:r>
              <a:rPr lang="en-US" altLang="ja-JP" sz="2400" baseline="-25000" dirty="0" smtClean="0"/>
              <a:t>d</a:t>
            </a:r>
            <a:r>
              <a:rPr lang="ja-JP" altLang="en-US" sz="2400" dirty="0" smtClean="0"/>
              <a:t>：</a:t>
            </a:r>
            <a:r>
              <a:rPr lang="en-US" altLang="ja-JP" sz="2400" dirty="0" smtClean="0"/>
              <a:t>X </a:t>
            </a:r>
            <a:r>
              <a:rPr lang="ja-JP" altLang="en-US" sz="2400" dirty="0" smtClean="0"/>
              <a:t>線強度（光子数）</a:t>
            </a:r>
            <a:endParaRPr lang="en-US" altLang="ja-JP" sz="2400" dirty="0" smtClean="0"/>
          </a:p>
          <a:p>
            <a:r>
              <a:rPr lang="en-US" altLang="ja-JP" sz="2400" dirty="0" smtClean="0"/>
              <a:t>S</a:t>
            </a:r>
            <a:r>
              <a:rPr lang="ja-JP" altLang="en-US" sz="2400" dirty="0" smtClean="0"/>
              <a:t>：</a:t>
            </a:r>
            <a:r>
              <a:rPr lang="en-US" altLang="ja-JP" sz="2400" dirty="0" smtClean="0"/>
              <a:t>X </a:t>
            </a:r>
            <a:r>
              <a:rPr lang="ja-JP" altLang="en-US" sz="2400" dirty="0" smtClean="0"/>
              <a:t>線透過光路長</a:t>
            </a:r>
            <a:endParaRPr lang="en-US" altLang="ja-JP" sz="2400" dirty="0" smtClean="0"/>
          </a:p>
          <a:p>
            <a:r>
              <a:rPr lang="en-US" altLang="ja-JP" sz="2400" dirty="0" smtClean="0"/>
              <a:t>μ</a:t>
            </a:r>
            <a:r>
              <a:rPr lang="ja-JP" altLang="en-US" sz="2400" dirty="0" smtClean="0"/>
              <a:t>：</a:t>
            </a:r>
            <a:r>
              <a:rPr lang="en-US" altLang="ja-JP" sz="2400" dirty="0" smtClean="0"/>
              <a:t>X </a:t>
            </a:r>
            <a:r>
              <a:rPr lang="ja-JP" altLang="en-US" sz="2400" dirty="0" err="1" smtClean="0"/>
              <a:t>線線</a:t>
            </a:r>
            <a:r>
              <a:rPr lang="ja-JP" altLang="en-US" sz="2400" dirty="0" smtClean="0"/>
              <a:t>吸収係数</a:t>
            </a:r>
            <a:endParaRPr lang="en-US" altLang="ja-JP" sz="2400" dirty="0" smtClean="0"/>
          </a:p>
          <a:p>
            <a:r>
              <a:rPr lang="ja-JP" altLang="en-US" sz="2200" dirty="0" smtClean="0"/>
              <a:t>     </a:t>
            </a:r>
            <a:r>
              <a:rPr lang="en-US" altLang="ja-JP" sz="2000" dirty="0" smtClean="0"/>
              <a:t>Linear Absorption Coefficient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vide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xps+sgs.mpg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716016" y="1065237"/>
            <a:ext cx="3657600" cy="5172075"/>
          </a:xfrm>
          <a:prstGeom prst="rect">
            <a:avLst/>
          </a:prstGeom>
        </p:spPr>
      </p:pic>
      <p:pic>
        <p:nvPicPr>
          <p:cNvPr id="4" name="xts+xps.mpg">
            <a:hlinkClick r:id="" action="ppaction://media"/>
          </p:cNvPr>
          <p:cNvPicPr>
            <a:picLocks noRot="1" noChangeAspect="1"/>
          </p:cNvPicPr>
          <p:nvPr>
            <a:videoFile r:link="rId2"/>
          </p:nvPr>
        </p:nvPicPr>
        <p:blipFill>
          <a:blip r:embed="rId5" cstate="print"/>
          <a:stretch>
            <a:fillRect/>
          </a:stretch>
        </p:blipFill>
        <p:spPr>
          <a:xfrm>
            <a:off x="971600" y="3793579"/>
            <a:ext cx="2857500" cy="2371725"/>
          </a:xfrm>
          <a:prstGeom prst="rect">
            <a:avLst/>
          </a:prstGeom>
        </p:spPr>
      </p:pic>
      <p:grpSp>
        <p:nvGrpSpPr>
          <p:cNvPr id="6" name="グループ化 5"/>
          <p:cNvGrpSpPr/>
          <p:nvPr/>
        </p:nvGrpSpPr>
        <p:grpSpPr>
          <a:xfrm>
            <a:off x="755576" y="692696"/>
            <a:ext cx="3312368" cy="2376264"/>
            <a:chOff x="755576" y="692696"/>
            <a:chExt cx="3312368" cy="2376264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755576" y="692696"/>
              <a:ext cx="3312368" cy="23698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X </a:t>
              </a:r>
              <a:r>
                <a:rPr kumimoji="1" lang="ja-JP" altLang="en-US" sz="2800" dirty="0" smtClean="0"/>
                <a:t>線投影</a:t>
              </a:r>
              <a:endParaRPr kumimoji="1" lang="en-US" altLang="ja-JP" sz="2800" dirty="0" smtClean="0"/>
            </a:p>
            <a:p>
              <a:r>
                <a:rPr lang="en-US" altLang="ja-JP" sz="2400" dirty="0" smtClean="0"/>
                <a:t>    p = - </a:t>
              </a:r>
              <a:r>
                <a:rPr lang="en-US" altLang="ja-JP" sz="2400" dirty="0" err="1" smtClean="0"/>
                <a:t>ln</a:t>
              </a:r>
              <a:r>
                <a:rPr lang="en-US" altLang="ja-JP" sz="2400" dirty="0" smtClean="0"/>
                <a:t>(t) = </a:t>
              </a:r>
              <a:r>
                <a:rPr lang="en-US" altLang="ja-JP" sz="2400" dirty="0" err="1" smtClean="0"/>
                <a:t>μ×S</a:t>
              </a:r>
              <a:endParaRPr lang="en-US" altLang="ja-JP" sz="2400" dirty="0" smtClean="0"/>
            </a:p>
            <a:p>
              <a:r>
                <a:rPr lang="en-US" altLang="ja-JP" sz="2400" dirty="0" smtClean="0"/>
                <a:t>or</a:t>
              </a:r>
            </a:p>
            <a:p>
              <a:r>
                <a:rPr lang="en-US" altLang="ja-JP" sz="2400" dirty="0" smtClean="0"/>
                <a:t>    p(r, θ, z) = </a:t>
              </a:r>
              <a:r>
                <a:rPr lang="ja-JP" altLang="en-US" sz="2400" dirty="0" smtClean="0"/>
                <a:t>∫ </a:t>
              </a:r>
              <a:r>
                <a:rPr lang="en-US" altLang="ja-JP" sz="2400" dirty="0" smtClean="0"/>
                <a:t>μ(x, y, z) </a:t>
              </a:r>
              <a:r>
                <a:rPr lang="en-US" altLang="ja-JP" sz="2400" dirty="0" err="1" smtClean="0"/>
                <a:t>ds</a:t>
              </a:r>
              <a:endParaRPr lang="en-US" altLang="ja-JP" sz="2400" dirty="0" smtClean="0"/>
            </a:p>
            <a:p>
              <a:endParaRPr lang="en-US" altLang="ja-JP" sz="2400" dirty="0" smtClean="0"/>
            </a:p>
            <a:p>
              <a:endParaRPr lang="en-US" altLang="ja-JP" sz="2400" dirty="0" smtClean="0"/>
            </a:p>
          </p:txBody>
        </p:sp>
        <p:pic>
          <p:nvPicPr>
            <p:cNvPr id="33802" name="Picture 10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038994" y="2383160"/>
              <a:ext cx="3028950" cy="68580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yte.mpg">
            <a:hlinkClick r:id="" action="ppaction://media"/>
          </p:cNvPr>
          <p:cNvPicPr>
            <a:picLocks noRot="1" noChangeAspect="1"/>
          </p:cNvPicPr>
          <p:nvPr>
            <a:videoFile r:link="rId2"/>
          </p:nvPr>
        </p:nvPicPr>
        <p:blipFill>
          <a:blip r:embed="rId5" cstate="print"/>
          <a:stretch>
            <a:fillRect/>
          </a:stretch>
        </p:blipFill>
        <p:spPr>
          <a:xfrm>
            <a:off x="1331640" y="3933056"/>
            <a:ext cx="2438400" cy="2381250"/>
          </a:xfrm>
          <a:prstGeom prst="rect">
            <a:avLst/>
          </a:prstGeom>
        </p:spPr>
      </p:pic>
      <p:pic>
        <p:nvPicPr>
          <p:cNvPr id="4" name="zyx.mpg">
            <a:hlinkClick r:id="" action="ppaction://media"/>
          </p:cNvPr>
          <p:cNvPicPr>
            <a:picLocks noRot="1" noChangeAspect="1"/>
          </p:cNvPicPr>
          <p:nvPr>
            <a:videoFile r:link="rId3"/>
          </p:nvPr>
        </p:nvPicPr>
        <p:blipFill>
          <a:blip r:embed="rId6" cstate="print"/>
          <a:stretch>
            <a:fillRect/>
          </a:stretch>
        </p:blipFill>
        <p:spPr>
          <a:xfrm>
            <a:off x="4788024" y="2564904"/>
            <a:ext cx="3771900" cy="4029075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755576" y="692696"/>
            <a:ext cx="3816424" cy="29238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画像再構成</a:t>
            </a:r>
            <a:endParaRPr kumimoji="1" lang="en-US" altLang="ja-JP" sz="2800" dirty="0" smtClean="0"/>
          </a:p>
          <a:p>
            <a:r>
              <a:rPr lang="en-US" altLang="ja-JP" sz="2400" dirty="0" smtClean="0"/>
              <a:t>    p(r, θ) = </a:t>
            </a:r>
            <a:r>
              <a:rPr lang="ja-JP" altLang="en-US" sz="2400" dirty="0" smtClean="0"/>
              <a:t>∫ </a:t>
            </a:r>
            <a:r>
              <a:rPr lang="en-US" altLang="ja-JP" sz="2400" dirty="0" smtClean="0"/>
              <a:t>μ(x, y) </a:t>
            </a:r>
            <a:r>
              <a:rPr lang="en-US" altLang="ja-JP" sz="2400" dirty="0" err="1" smtClean="0"/>
              <a:t>ds</a:t>
            </a:r>
            <a:endParaRPr lang="en-US" altLang="ja-JP" sz="2400" dirty="0" smtClean="0"/>
          </a:p>
          <a:p>
            <a:r>
              <a:rPr lang="ja-JP" altLang="en-US" sz="2400" dirty="0" smtClean="0"/>
              <a:t>→</a:t>
            </a:r>
            <a:endParaRPr lang="en-US" altLang="ja-JP" sz="2400" dirty="0" smtClean="0"/>
          </a:p>
          <a:p>
            <a:r>
              <a:rPr lang="en-US" altLang="ja-JP" sz="2400" dirty="0" smtClean="0"/>
              <a:t>    g(r) = </a:t>
            </a:r>
            <a:r>
              <a:rPr lang="ja-JP" altLang="en-US" sz="2400" dirty="0" smtClean="0"/>
              <a:t>∫ </a:t>
            </a:r>
            <a:r>
              <a:rPr lang="en-US" altLang="ja-JP" sz="2400" dirty="0" smtClean="0"/>
              <a:t>|u| exp(2 π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 u r) du</a:t>
            </a:r>
          </a:p>
          <a:p>
            <a:r>
              <a:rPr lang="en-US" altLang="ja-JP" sz="2400" dirty="0" smtClean="0"/>
              <a:t>    q(r, θ) = </a:t>
            </a:r>
            <a:r>
              <a:rPr lang="ja-JP" altLang="en-US" sz="2400" dirty="0" smtClean="0"/>
              <a:t>∫ </a:t>
            </a:r>
            <a:r>
              <a:rPr lang="en-US" altLang="ja-JP" sz="2400" dirty="0" smtClean="0"/>
              <a:t>p(v, θ) g(r – v) </a:t>
            </a:r>
            <a:r>
              <a:rPr lang="en-US" altLang="ja-JP" sz="2400" dirty="0" err="1" smtClean="0"/>
              <a:t>dv</a:t>
            </a:r>
            <a:endParaRPr lang="en-US" altLang="ja-JP" sz="2400" dirty="0" smtClean="0"/>
          </a:p>
          <a:p>
            <a:r>
              <a:rPr lang="en-US" altLang="ja-JP" sz="2400" dirty="0" smtClean="0"/>
              <a:t>    μ(x, y) = </a:t>
            </a:r>
            <a:r>
              <a:rPr lang="ja-JP" altLang="en-US" sz="2400" dirty="0" smtClean="0"/>
              <a:t>∫</a:t>
            </a:r>
            <a:r>
              <a:rPr lang="en-US" altLang="ja-JP" sz="2400" baseline="-25000" dirty="0" smtClean="0"/>
              <a:t>0</a:t>
            </a:r>
            <a:r>
              <a:rPr lang="ja-JP" altLang="en-US" sz="2400" baseline="-25000" dirty="0" smtClean="0"/>
              <a:t>～</a:t>
            </a:r>
            <a:r>
              <a:rPr lang="en-US" altLang="ja-JP" sz="2400" baseline="-25000" dirty="0" smtClean="0"/>
              <a:t>π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q(r, θ) </a:t>
            </a:r>
            <a:r>
              <a:rPr lang="en-US" altLang="ja-JP" sz="2400" dirty="0" err="1" smtClean="0"/>
              <a:t>dθ</a:t>
            </a:r>
            <a:endParaRPr lang="en-US" altLang="ja-JP" sz="2400" dirty="0" smtClean="0"/>
          </a:p>
          <a:p>
            <a:endParaRPr lang="en-US" altLang="ja-JP" sz="1200" dirty="0" smtClean="0"/>
          </a:p>
          <a:p>
            <a:r>
              <a:rPr lang="en-US" altLang="ja-JP" sz="2400" dirty="0" smtClean="0"/>
              <a:t>    </a:t>
            </a:r>
            <a:r>
              <a:rPr lang="en-US" altLang="ja-JP" sz="2000" dirty="0" smtClean="0"/>
              <a:t>Convolution Back-Projection </a:t>
            </a:r>
            <a:r>
              <a:rPr lang="ja-JP" altLang="en-US" sz="2000" dirty="0" smtClean="0"/>
              <a:t>法</a:t>
            </a:r>
            <a:endParaRPr lang="en-US" altLang="ja-JP" sz="2000" dirty="0" smtClean="0"/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5076825" y="527447"/>
          <a:ext cx="2792413" cy="1749425"/>
        </p:xfrm>
        <a:graphic>
          <a:graphicData uri="http://schemas.openxmlformats.org/presentationml/2006/ole">
            <p:oleObj spid="_x0000_s18435" name="Acrobat Document" r:id="rId7" imgW="3724110" imgH="2333445" progId="AcroExch.Document.7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  <p:vide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703262" y="971550"/>
          <a:ext cx="7737476" cy="4914900"/>
        </p:xfrm>
        <a:graphic>
          <a:graphicData uri="http://schemas.openxmlformats.org/presentationml/2006/ole">
            <p:oleObj spid="_x0000_s3075" name="Acrobat Document" r:id="rId3" imgW="6191100" imgH="3933645" progId="AcroExch.Document.7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147</Words>
  <Application>Microsoft Office PowerPoint</Application>
  <PresentationFormat>画面に合わせる (4:3)</PresentationFormat>
  <Paragraphs>20</Paragraphs>
  <Slides>4</Slides>
  <Notes>0</Notes>
  <HiddenSlides>0</HiddenSlides>
  <MMClips>6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7" baseType="lpstr">
      <vt:lpstr>Office テーマ</vt:lpstr>
      <vt:lpstr>Acrobat Document</vt:lpstr>
      <vt:lpstr>Adobe Acrobat Document</vt:lpstr>
      <vt:lpstr>スライド 1</vt:lpstr>
      <vt:lpstr>スライド 2</vt:lpstr>
      <vt:lpstr>スライド 3</vt:lpstr>
      <vt:lpstr>スライド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tsukasa</dc:creator>
  <cp:lastModifiedBy>tsukasa</cp:lastModifiedBy>
  <cp:revision>25</cp:revision>
  <dcterms:created xsi:type="dcterms:W3CDTF">2012-10-10T01:13:02Z</dcterms:created>
  <dcterms:modified xsi:type="dcterms:W3CDTF">2012-10-15T08:05:08Z</dcterms:modified>
</cp:coreProperties>
</file>