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5FD0-CF29-4514-9E5F-2F7FBE667AE4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1A9DC-075B-4E11-9FA0-706D6CFD1D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1605-B95F-4CAB-A3A3-909A0AFD174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5BDB-011C-4B97-B8E0-D6AFA3489E3E}" type="datetimeFigureOut">
              <a:rPr kumimoji="1" lang="ja-JP" altLang="en-US" smtClean="0"/>
              <a:pPr/>
              <a:t>2012/10/18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41DE0-14FB-4A7A-9A69-CE6AF41163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sukasa\Desktop\sp8ct\shape_analysis\xct_movie.m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sukasa\Desktop\sp8ct\shape_analysis\spl_sfo.mpg" TargetMode="External"/><Relationship Id="rId1" Type="http://schemas.openxmlformats.org/officeDocument/2006/relationships/video" Target="file:///C:\Users\tsukasa\Desktop\sp8ct\shape_analysis\uz1_spl.m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sukasa\Desktop\sp8ct\shape_analysis\spl+hcr.mpg" TargetMode="External"/><Relationship Id="rId1" Type="http://schemas.openxmlformats.org/officeDocument/2006/relationships/video" Target="file:///C:\Users\tsukasa\Desktop\sp8ct\shape_analysis\2cc_movie.mp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154523" cy="2000548"/>
          </a:xfrm>
        </p:spPr>
        <p:txBody>
          <a:bodyPr wrap="none">
            <a:spAutoFit/>
          </a:bodyPr>
          <a:lstStyle/>
          <a:p>
            <a:pPr algn="l"/>
            <a:r>
              <a:rPr lang="ja-JP" altLang="en-US" sz="3200" dirty="0" smtClean="0">
                <a:latin typeface="+mn-ea"/>
                <a:ea typeface="+mn-ea"/>
              </a:rPr>
              <a:t>岩石中の鉱物粒子の形状解析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en-US" altLang="ja-JP" sz="1600" dirty="0" smtClean="0">
                <a:latin typeface="+mn-ea"/>
                <a:ea typeface="+mn-ea"/>
              </a:rPr>
              <a:t/>
            </a:r>
            <a:br>
              <a:rPr lang="en-US" altLang="ja-JP" sz="1600" dirty="0" smtClean="0">
                <a:latin typeface="+mn-ea"/>
                <a:ea typeface="+mn-ea"/>
              </a:rPr>
            </a:br>
            <a:r>
              <a:rPr lang="en-US" altLang="ja-JP" sz="2400" dirty="0" smtClean="0">
                <a:latin typeface="+mn-ea"/>
                <a:ea typeface="+mn-ea"/>
              </a:rPr>
              <a:t>    </a:t>
            </a:r>
            <a:r>
              <a:rPr lang="ja-JP" altLang="en-US" sz="2400" dirty="0" smtClean="0">
                <a:latin typeface="+mn-ea"/>
                <a:ea typeface="+mn-ea"/>
              </a:rPr>
              <a:t>幌</a:t>
            </a:r>
            <a:r>
              <a:rPr lang="ja-JP" altLang="en-US" sz="2400" dirty="0">
                <a:latin typeface="+mn-ea"/>
                <a:ea typeface="+mn-ea"/>
              </a:rPr>
              <a:t>満岩体の </a:t>
            </a:r>
            <a:r>
              <a:rPr lang="en-US" altLang="ja-JP" sz="2800" dirty="0" err="1" smtClean="0">
                <a:latin typeface="+mn-ea"/>
                <a:ea typeface="+mn-ea"/>
              </a:rPr>
              <a:t>symplectite</a:t>
            </a:r>
            <a:r>
              <a:rPr lang="ja-JP" altLang="en-US" sz="2400" dirty="0" err="1" smtClean="0">
                <a:latin typeface="+mn-ea"/>
                <a:ea typeface="+mn-ea"/>
              </a:rPr>
              <a:t>、</a:t>
            </a:r>
            <a:r>
              <a:rPr lang="en-US" altLang="ja-JP" sz="2400" dirty="0" smtClean="0">
                <a:latin typeface="+mn-ea"/>
                <a:ea typeface="+mn-ea"/>
              </a:rPr>
              <a:t>uz1</a:t>
            </a:r>
            <a:r>
              <a:rPr lang="ja-JP" altLang="en-US" sz="2400" dirty="0">
                <a:latin typeface="+mn-ea"/>
                <a:ea typeface="+mn-ea"/>
              </a:rPr>
              <a:t>（</a:t>
            </a:r>
            <a:r>
              <a:rPr lang="en-US" altLang="ja-JP" sz="2400" dirty="0" smtClean="0">
                <a:latin typeface="+mn-ea"/>
                <a:ea typeface="+mn-ea"/>
              </a:rPr>
              <a:t>0.3 mm </a:t>
            </a:r>
            <a:r>
              <a:rPr lang="ja-JP" altLang="en-US" sz="2400" dirty="0" smtClean="0">
                <a:latin typeface="+mn-ea"/>
                <a:ea typeface="+mn-ea"/>
              </a:rPr>
              <a:t>径）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en-US" altLang="ja-JP" sz="2400" dirty="0" smtClean="0">
                <a:latin typeface="+mn-ea"/>
                <a:ea typeface="+mn-ea"/>
              </a:rPr>
              <a:t>	</a:t>
            </a:r>
            <a:r>
              <a:rPr lang="ja-JP" altLang="en-US" sz="2400" dirty="0" smtClean="0">
                <a:latin typeface="+mn-ea"/>
                <a:ea typeface="+mn-ea"/>
              </a:rPr>
              <a:t>３種類の構成鉱物（</a:t>
            </a:r>
            <a:r>
              <a:rPr lang="en-US" altLang="ja-JP" sz="2400" dirty="0" smtClean="0">
                <a:latin typeface="+mn-ea"/>
                <a:ea typeface="+mn-ea"/>
              </a:rPr>
              <a:t>two-</a:t>
            </a:r>
            <a:r>
              <a:rPr lang="en-US" altLang="ja-JP" sz="2400" dirty="0" err="1" smtClean="0">
                <a:latin typeface="+mn-ea"/>
                <a:ea typeface="+mn-ea"/>
              </a:rPr>
              <a:t>pyroxines</a:t>
            </a:r>
            <a:r>
              <a:rPr lang="en-US" altLang="ja-JP" sz="2400" dirty="0" smtClean="0">
                <a:latin typeface="+mn-ea"/>
                <a:ea typeface="+mn-ea"/>
              </a:rPr>
              <a:t> and </a:t>
            </a:r>
            <a:r>
              <a:rPr lang="en-US" altLang="ja-JP" sz="2400" dirty="0" err="1" smtClean="0">
                <a:latin typeface="+mn-ea"/>
                <a:ea typeface="+mn-ea"/>
              </a:rPr>
              <a:t>spinel</a:t>
            </a:r>
            <a:r>
              <a:rPr lang="ja-JP" altLang="en-US" sz="2400" dirty="0" smtClean="0">
                <a:latin typeface="+mn-ea"/>
                <a:ea typeface="+mn-ea"/>
              </a:rPr>
              <a:t>）：</a:t>
            </a:r>
            <a:r>
              <a:rPr lang="en-US" altLang="ja-JP" sz="2400" dirty="0" smtClean="0">
                <a:latin typeface="+mn-ea"/>
                <a:ea typeface="+mn-ea"/>
              </a:rPr>
              <a:t/>
            </a:r>
            <a:br>
              <a:rPr lang="en-US" altLang="ja-JP" sz="2400" dirty="0" smtClean="0">
                <a:latin typeface="+mn-ea"/>
                <a:ea typeface="+mn-ea"/>
              </a:rPr>
            </a:br>
            <a:r>
              <a:rPr lang="en-US" altLang="ja-JP" sz="2400" dirty="0" smtClean="0">
                <a:latin typeface="+mn-ea"/>
                <a:ea typeface="+mn-ea"/>
              </a:rPr>
              <a:t>	</a:t>
            </a:r>
            <a:r>
              <a:rPr lang="en-US" altLang="ja-JP" sz="2400" dirty="0" err="1" smtClean="0">
                <a:latin typeface="+mn-ea"/>
                <a:ea typeface="+mn-ea"/>
              </a:rPr>
              <a:t>opx</a:t>
            </a:r>
            <a:r>
              <a:rPr lang="ja-JP" altLang="en-US" sz="2400" dirty="0" smtClean="0">
                <a:latin typeface="+mn-ea"/>
                <a:ea typeface="+mn-ea"/>
              </a:rPr>
              <a:t>（</a:t>
            </a:r>
            <a:r>
              <a:rPr lang="en-US" altLang="ja-JP" sz="2400" dirty="0" smtClean="0">
                <a:latin typeface="+mn-ea"/>
                <a:ea typeface="+mn-ea"/>
              </a:rPr>
              <a:t>Mg</a:t>
            </a:r>
            <a:r>
              <a:rPr lang="ja-JP" altLang="en-US" sz="2400" dirty="0" smtClean="0">
                <a:latin typeface="+mn-ea"/>
                <a:ea typeface="+mn-ea"/>
              </a:rPr>
              <a:t>）、</a:t>
            </a:r>
            <a:r>
              <a:rPr lang="en-US" altLang="ja-JP" sz="2400" dirty="0" err="1" smtClean="0">
                <a:latin typeface="+mn-ea"/>
                <a:ea typeface="+mn-ea"/>
              </a:rPr>
              <a:t>cpx</a:t>
            </a:r>
            <a:r>
              <a:rPr lang="ja-JP" altLang="en-US" sz="2400" dirty="0" smtClean="0">
                <a:latin typeface="+mn-ea"/>
                <a:ea typeface="+mn-ea"/>
              </a:rPr>
              <a:t>（</a:t>
            </a:r>
            <a:r>
              <a:rPr lang="en-US" altLang="ja-JP" sz="2400" dirty="0" smtClean="0">
                <a:latin typeface="+mn-ea"/>
                <a:ea typeface="+mn-ea"/>
              </a:rPr>
              <a:t>Ca</a:t>
            </a:r>
            <a:r>
              <a:rPr lang="ja-JP" altLang="en-US" sz="2400" dirty="0" smtClean="0">
                <a:latin typeface="+mn-ea"/>
                <a:ea typeface="+mn-ea"/>
              </a:rPr>
              <a:t>）、</a:t>
            </a:r>
            <a:r>
              <a:rPr lang="en-US" altLang="ja-JP" sz="2400" dirty="0" err="1" smtClean="0">
                <a:latin typeface="+mn-ea"/>
                <a:ea typeface="+mn-ea"/>
              </a:rPr>
              <a:t>spl</a:t>
            </a:r>
            <a:r>
              <a:rPr lang="ja-JP" altLang="en-US" sz="2400" dirty="0" smtClean="0">
                <a:latin typeface="+mn-ea"/>
                <a:ea typeface="+mn-ea"/>
              </a:rPr>
              <a:t>（</a:t>
            </a:r>
            <a:r>
              <a:rPr lang="en-US" altLang="ja-JP" sz="2400" dirty="0" smtClean="0">
                <a:latin typeface="+mn-ea"/>
                <a:ea typeface="+mn-ea"/>
              </a:rPr>
              <a:t>Cr</a:t>
            </a:r>
            <a:r>
              <a:rPr lang="ja-JP" altLang="en-US" sz="2400" dirty="0" smtClean="0">
                <a:latin typeface="+mn-ea"/>
                <a:ea typeface="+mn-ea"/>
              </a:rPr>
              <a:t> と </a:t>
            </a:r>
            <a:r>
              <a:rPr lang="en-US" altLang="ja-JP" sz="2400" dirty="0" smtClean="0">
                <a:latin typeface="+mn-ea"/>
                <a:ea typeface="+mn-ea"/>
              </a:rPr>
              <a:t>Fe</a:t>
            </a:r>
            <a:r>
              <a:rPr lang="ja-JP" altLang="en-US" sz="2400" dirty="0" smtClean="0">
                <a:latin typeface="+mn-ea"/>
                <a:ea typeface="+mn-ea"/>
              </a:rPr>
              <a:t> を含む）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408" y="3348592"/>
            <a:ext cx="3600000" cy="2600688"/>
          </a:xfrm>
          <a:prstGeom prst="rect">
            <a:avLst/>
          </a:prstGeom>
          <a:noFill/>
          <a:ln/>
        </p:spPr>
      </p:pic>
      <p:pic>
        <p:nvPicPr>
          <p:cNvPr id="5" name="xct_mov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83600" y="2998800"/>
            <a:ext cx="32004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z1_sp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00000" y="1412776"/>
            <a:ext cx="3543300" cy="4886325"/>
          </a:xfrm>
          <a:prstGeom prst="rect">
            <a:avLst/>
          </a:prstGeom>
        </p:spPr>
      </p:pic>
      <p:pic>
        <p:nvPicPr>
          <p:cNvPr id="5" name="spl_sfo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60000" y="1412776"/>
            <a:ext cx="3543300" cy="48863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9410" y="620688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クラスタ・ラベリングと楕円体近似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476672"/>
            <a:ext cx="30444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２点相関係数、</a:t>
            </a:r>
            <a:r>
              <a:rPr lang="en-US" altLang="ja-JP" sz="2400" dirty="0" smtClean="0">
                <a:latin typeface="+mn-ea"/>
              </a:rPr>
              <a:t>2CC(d)</a:t>
            </a:r>
            <a:endParaRPr lang="en-US" altLang="ja-JP" sz="2400" dirty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物体像を表す２値画像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の</a:t>
            </a:r>
            <a:r>
              <a:rPr lang="ja-JP" altLang="en-US" sz="2000" dirty="0" smtClean="0">
                <a:latin typeface="+mn-ea"/>
              </a:rPr>
              <a:t>上で値</a:t>
            </a:r>
            <a:r>
              <a:rPr kumimoji="1" lang="ja-JP" altLang="en-US" sz="2000" dirty="0" smtClean="0">
                <a:latin typeface="+mn-ea"/>
              </a:rPr>
              <a:t>１の画素から</a:t>
            </a:r>
            <a:endParaRPr kumimoji="1" lang="en-US" altLang="ja-JP" sz="2000" dirty="0" smtClean="0">
              <a:latin typeface="+mn-ea"/>
            </a:endParaRPr>
          </a:p>
          <a:p>
            <a:r>
              <a:rPr kumimoji="1" lang="ja-JP" altLang="en-US" sz="2000" dirty="0" smtClean="0">
                <a:latin typeface="+mn-ea"/>
              </a:rPr>
              <a:t>距離 </a:t>
            </a:r>
            <a:r>
              <a:rPr kumimoji="1" lang="en-US" altLang="ja-JP" sz="2000" dirty="0" smtClean="0">
                <a:latin typeface="+mn-ea"/>
              </a:rPr>
              <a:t>d</a:t>
            </a:r>
            <a:r>
              <a:rPr lang="ja-JP" altLang="en-US" sz="2000" dirty="0">
                <a:latin typeface="+mn-ea"/>
              </a:rPr>
              <a:t> </a:t>
            </a:r>
            <a:r>
              <a:rPr kumimoji="1" lang="ja-JP" altLang="en-US" sz="2000" dirty="0" err="1" smtClean="0">
                <a:latin typeface="+mn-ea"/>
              </a:rPr>
              <a:t>だけ</a:t>
            </a:r>
            <a:r>
              <a:rPr lang="ja-JP" altLang="en-US" sz="2000" dirty="0" smtClean="0">
                <a:latin typeface="+mn-ea"/>
              </a:rPr>
              <a:t>離れた画素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の値が１である確率。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２値画像から計算可能。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5991671"/>
            <a:ext cx="816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2CC </a:t>
            </a:r>
            <a:r>
              <a:rPr kumimoji="1" lang="ja-JP" altLang="en-US" sz="2400" dirty="0" smtClean="0">
                <a:latin typeface="+mn-ea"/>
              </a:rPr>
              <a:t>マップ上の高相関領域 → </a:t>
            </a:r>
            <a:r>
              <a:rPr lang="ja-JP" altLang="en-US" sz="2400" dirty="0" smtClean="0">
                <a:latin typeface="+mn-ea"/>
              </a:rPr>
              <a:t>物体像の平均的な形状と配列</a:t>
            </a:r>
            <a:endParaRPr kumimoji="1" lang="ja-JP" altLang="en-US" sz="2400" dirty="0">
              <a:latin typeface="+mn-ea"/>
            </a:endParaRPr>
          </a:p>
        </p:txBody>
      </p:sp>
      <p:pic>
        <p:nvPicPr>
          <p:cNvPr id="6" name="2cc_mov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2000" y="3103200"/>
            <a:ext cx="2400300" cy="2486025"/>
          </a:xfrm>
          <a:prstGeom prst="rect">
            <a:avLst/>
          </a:prstGeom>
        </p:spPr>
      </p:pic>
      <p:pic>
        <p:nvPicPr>
          <p:cNvPr id="7" name="spl+hcr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531600" y="990000"/>
            <a:ext cx="52578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67</Words>
  <Application>Microsoft Office PowerPoint</Application>
  <PresentationFormat>画面に合わせる (4:3)</PresentationFormat>
  <Paragraphs>11</Paragraphs>
  <Slides>3</Slides>
  <Notes>1</Notes>
  <HiddenSlides>0</HiddenSlides>
  <MMClips>5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岩石中の鉱物粒子の形状解析      幌満岩体の symplectite、uz1（0.3 mm 径）  ３種類の構成鉱物（two-pyroxines and spinel）：  opx（Mg）、cpx（Ca）、spl（Cr と Fe を含む）</vt:lpstr>
      <vt:lpstr>スライド 2</vt:lpstr>
      <vt:lpstr>スライド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岩石中の鉱物粒子の形状解析      幌満岩体の symplectite、uz1（0.3 mm 径）  ３種類の構成鉱物（two-pyroxines and spinel）：  opx（Mg）、cpx（Ca）、spl（Cr と Fe を含む）</dc:title>
  <dc:creator>tsukasa</dc:creator>
  <cp:lastModifiedBy>tsukasa</cp:lastModifiedBy>
  <cp:revision>10</cp:revision>
  <dcterms:created xsi:type="dcterms:W3CDTF">2012-10-17T05:19:01Z</dcterms:created>
  <dcterms:modified xsi:type="dcterms:W3CDTF">2012-10-18T02:56:50Z</dcterms:modified>
</cp:coreProperties>
</file>