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8" r:id="rId2"/>
    <p:sldId id="289" r:id="rId3"/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6" r:id="rId21"/>
    <p:sldId id="287" r:id="rId22"/>
    <p:sldId id="297" r:id="rId23"/>
    <p:sldId id="277" r:id="rId24"/>
    <p:sldId id="278" r:id="rId25"/>
    <p:sldId id="276" r:id="rId26"/>
    <p:sldId id="279" r:id="rId27"/>
    <p:sldId id="280" r:id="rId28"/>
    <p:sldId id="281" r:id="rId29"/>
    <p:sldId id="282" r:id="rId30"/>
    <p:sldId id="294" r:id="rId31"/>
    <p:sldId id="298" r:id="rId32"/>
    <p:sldId id="296" r:id="rId33"/>
    <p:sldId id="293" r:id="rId34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3" autoAdjust="0"/>
    <p:restoredTop sz="94677" autoAdjust="0"/>
  </p:normalViewPr>
  <p:slideViewPr>
    <p:cSldViewPr>
      <p:cViewPr>
        <p:scale>
          <a:sx n="70" d="100"/>
          <a:sy n="70" d="100"/>
        </p:scale>
        <p:origin x="-99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76AA4-918C-4006-AD3F-DB454246BD7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4829E-9854-4C40-BC41-00C62E79896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A755-6E36-4FA3-9B94-DD929DF80A57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1605-B95F-4CAB-A3A3-909A0AFD1749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E1605-B95F-4CAB-A3A3-909A0AFD1749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0EE6-824A-4A28-89DC-8D5590A98019}" type="datetimeFigureOut">
              <a:rPr kumimoji="1" lang="ja-JP" altLang="en-US" smtClean="0"/>
              <a:pPr/>
              <a:t>2012/10/18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BE537-0429-4411-BCFF-841D22B87A0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tsukasa\Desktop\sp8ct\reconstruction\raw.mpg" TargetMode="External"/><Relationship Id="rId7" Type="http://schemas.openxmlformats.org/officeDocument/2006/relationships/oleObject" Target="../embeddings/oleObject1.bin"/><Relationship Id="rId2" Type="http://schemas.openxmlformats.org/officeDocument/2006/relationships/video" Target="file:///C:\Users\tsukasa\Desktop\sp8ct\reconstruction\svs+sim.mpg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sukasa\Desktop\sp8ct\reconstruction\xts+xps.mpg" TargetMode="External"/><Relationship Id="rId1" Type="http://schemas.openxmlformats.org/officeDocument/2006/relationships/video" Target="file:///C:\Users\tsukasa\Desktop\sp8ct\reconstruction\xps+sgs.mpg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tsukasa\Desktop\sp8ct\reconstruction\zyx.mpg" TargetMode="External"/><Relationship Id="rId7" Type="http://schemas.openxmlformats.org/officeDocument/2006/relationships/oleObject" Target="../embeddings/oleObject2.bin"/><Relationship Id="rId2" Type="http://schemas.openxmlformats.org/officeDocument/2006/relationships/video" Target="file:///C:\Users\tsukasa\Desktop\sp8ct\reconstruction\byte.mpg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sukasa\Desktop\sp8ct\itokawa_aizu5.04.m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tsukasa\Desktop\sp8ct\shape_analysis\xct_movie.mp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sukasa\Desktop\sp8ct\shape_analysis\spl_sfo.mpg" TargetMode="External"/><Relationship Id="rId1" Type="http://schemas.openxmlformats.org/officeDocument/2006/relationships/video" Target="file:///C:\Users\tsukasa\Desktop\sp8ct\shape_analysis\uz1_spl.mpg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tsukasa\Desktop\sp8ct\shape_analysis\spl+hcr.mpg" TargetMode="External"/><Relationship Id="rId1" Type="http://schemas.openxmlformats.org/officeDocument/2006/relationships/video" Target="file:///C:\Users\tsukasa\Desktop\sp8ct\shape_analysis\2cc_movie.mpg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8684" y="1366897"/>
            <a:ext cx="8066632" cy="2062103"/>
          </a:xfrm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latin typeface="+mj-ea"/>
              </a:rPr>
              <a:t>SPring-8 </a:t>
            </a:r>
            <a:r>
              <a:rPr lang="ja-JP" altLang="en-US" sz="4000" dirty="0" smtClean="0">
                <a:latin typeface="+mj-ea"/>
              </a:rPr>
              <a:t>で開発された装置を用いた</a:t>
            </a:r>
            <a:r>
              <a:rPr lang="en-US" altLang="ja-JP" sz="4000" dirty="0" smtClean="0">
                <a:latin typeface="+mj-ea"/>
              </a:rPr>
              <a:t/>
            </a:r>
            <a:br>
              <a:rPr lang="en-US" altLang="ja-JP" sz="4000" dirty="0" smtClean="0">
                <a:latin typeface="+mj-ea"/>
              </a:rPr>
            </a:br>
            <a:r>
              <a:rPr lang="en-US" altLang="ja-JP" sz="4000" dirty="0" smtClean="0">
                <a:latin typeface="+mj-ea"/>
              </a:rPr>
              <a:t>X </a:t>
            </a:r>
            <a:r>
              <a:rPr lang="ja-JP" altLang="en-US" sz="4000" dirty="0" smtClean="0">
                <a:latin typeface="+mj-ea"/>
              </a:rPr>
              <a:t>線 </a:t>
            </a:r>
            <a:r>
              <a:rPr lang="en-US" altLang="ja-JP" sz="4000" dirty="0" smtClean="0">
                <a:latin typeface="+mj-ea"/>
              </a:rPr>
              <a:t>CT </a:t>
            </a:r>
            <a:r>
              <a:rPr lang="ja-JP" altLang="en-US" sz="4000" dirty="0" smtClean="0">
                <a:latin typeface="+mj-ea"/>
              </a:rPr>
              <a:t>岩石学</a:t>
            </a:r>
            <a:r>
              <a:rPr lang="en-US" altLang="ja-JP" sz="1600" dirty="0" smtClean="0">
                <a:latin typeface="+mj-ea"/>
              </a:rPr>
              <a:t/>
            </a:r>
            <a:br>
              <a:rPr lang="en-US" altLang="ja-JP" sz="1600" dirty="0" smtClean="0">
                <a:latin typeface="+mj-ea"/>
              </a:rPr>
            </a:br>
            <a:r>
              <a:rPr lang="ja-JP" altLang="en-US" sz="1600" dirty="0" smtClean="0">
                <a:latin typeface="+mj-ea"/>
              </a:rPr>
              <a:t/>
            </a:r>
            <a:br>
              <a:rPr lang="ja-JP" altLang="en-US" sz="1600" dirty="0" smtClean="0">
                <a:latin typeface="+mj-ea"/>
              </a:rPr>
            </a:br>
            <a:r>
              <a:rPr lang="ja-JP" altLang="en-US" sz="3200" dirty="0" smtClean="0">
                <a:latin typeface="+mj-ea"/>
              </a:rPr>
              <a:t>中野 司</a:t>
            </a:r>
            <a:endParaRPr kumimoji="1" lang="ja-JP" altLang="en-US" sz="1600" dirty="0">
              <a:latin typeface="+mj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63588" y="3783113"/>
            <a:ext cx="7416824" cy="2382191"/>
          </a:xfrm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兵庫県・西播磨にある大型放射光施設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SPring-8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で開発された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X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線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CT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装置を使えば、地質試料の高空間・高値分能の３次元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X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線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CT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画像を撮影することができる。</a:t>
            </a:r>
            <a:endParaRPr lang="en-US" altLang="ja-JP" sz="2400" dirty="0" smtClean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ここでは、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SPring-8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で行っている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X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線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CT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実験の概要やそれによって得られる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X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線 </a:t>
            </a:r>
            <a:r>
              <a:rPr lang="en-US" altLang="ja-JP" sz="2400" dirty="0" smtClean="0">
                <a:solidFill>
                  <a:schemeClr val="tx1"/>
                </a:solidFill>
                <a:latin typeface="+mn-ea"/>
              </a:rPr>
              <a:t>CT </a:t>
            </a:r>
            <a:r>
              <a:rPr lang="ja-JP" altLang="en-US" sz="2400" dirty="0" smtClean="0">
                <a:solidFill>
                  <a:schemeClr val="tx1"/>
                </a:solidFill>
                <a:latin typeface="+mn-ea"/>
              </a:rPr>
              <a:t>画像の特徴などを「ハヤブサ試料」の初期分析の内容などを交えて紹介する。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85907" y="692696"/>
            <a:ext cx="377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>
                <a:latin typeface="+mj-ea"/>
                <a:ea typeface="+mj-ea"/>
              </a:rPr>
              <a:t>第３回情報地質学セミナー（</a:t>
            </a:r>
            <a:r>
              <a:rPr lang="en-US" altLang="ja-JP" sz="1600" dirty="0" smtClean="0">
                <a:latin typeface="+mj-ea"/>
              </a:rPr>
              <a:t> 2012/10/18</a:t>
            </a:r>
            <a:r>
              <a:rPr lang="ja-JP" altLang="en-US" sz="1600" dirty="0" smtClean="0">
                <a:latin typeface="+mj-ea"/>
              </a:rPr>
              <a:t>）</a:t>
            </a:r>
            <a:endParaRPr kumimoji="1" lang="ja-JP" altLang="en-US" sz="16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sukasa\Desktop\haspet\haspet_photo\memories\IMG_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sukasa\Desktop\haspet\haspet_photo\memories\IMG_0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tsukasa\Desktop\haspet\haspet_photo\memories\IMG_0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sukasa\Desktop\haspet\haspet_photo\memories\IMG_0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vs+sim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994420" y="3793579"/>
            <a:ext cx="2857500" cy="2371725"/>
          </a:xfrm>
          <a:prstGeom prst="rect">
            <a:avLst/>
          </a:prstGeom>
        </p:spPr>
      </p:pic>
      <p:pic>
        <p:nvPicPr>
          <p:cNvPr id="9" name="raw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730824" y="3665562"/>
            <a:ext cx="3657600" cy="2571750"/>
          </a:xfrm>
          <a:prstGeom prst="rect">
            <a:avLst/>
          </a:prstGeom>
        </p:spPr>
      </p:pic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4655765" y="836712"/>
          <a:ext cx="3876675" cy="2584450"/>
        </p:xfrm>
        <a:graphic>
          <a:graphicData uri="http://schemas.openxmlformats.org/presentationml/2006/ole">
            <p:oleObj spid="_x0000_s1026" name="Acrobat Document" r:id="rId7" imgW="3228930" imgH="2152560" progId="AcroExch.Document.7">
              <p:embed/>
            </p:oleObj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755576" y="692696"/>
            <a:ext cx="352839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X </a:t>
            </a:r>
            <a:r>
              <a:rPr kumimoji="1" lang="ja-JP" altLang="en-US" sz="2800" dirty="0" smtClean="0"/>
              <a:t>線透過率</a:t>
            </a:r>
            <a:endParaRPr kumimoji="1" lang="en-US" altLang="ja-JP" sz="2800" dirty="0" smtClean="0"/>
          </a:p>
          <a:p>
            <a:r>
              <a:rPr lang="en-US" altLang="ja-JP" sz="2400" dirty="0" smtClean="0"/>
              <a:t>    t = (I – I</a:t>
            </a:r>
            <a:r>
              <a:rPr lang="en-US" altLang="ja-JP" sz="2400" baseline="-25000" dirty="0" smtClean="0"/>
              <a:t>d</a:t>
            </a:r>
            <a:r>
              <a:rPr lang="en-US" altLang="ja-JP" sz="2400" dirty="0" smtClean="0"/>
              <a:t>) / (I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- I</a:t>
            </a:r>
            <a:r>
              <a:rPr lang="en-US" altLang="ja-JP" sz="2400" baseline="-25000" dirty="0" smtClean="0"/>
              <a:t>d</a:t>
            </a:r>
            <a:r>
              <a:rPr lang="en-US" altLang="ja-JP" sz="2400" dirty="0" smtClean="0"/>
              <a:t>) </a:t>
            </a:r>
          </a:p>
          <a:p>
            <a:r>
              <a:rPr lang="en-US" altLang="ja-JP" sz="2400" dirty="0" smtClean="0"/>
              <a:t>      = exp(- </a:t>
            </a:r>
            <a:r>
              <a:rPr lang="en-US" altLang="ja-JP" sz="2400" dirty="0" err="1" smtClean="0"/>
              <a:t>μ×S</a:t>
            </a:r>
            <a:r>
              <a:rPr lang="en-US" altLang="ja-JP" sz="2400" dirty="0" smtClean="0"/>
              <a:t>)</a:t>
            </a:r>
          </a:p>
          <a:p>
            <a:endParaRPr lang="en-US" altLang="ja-JP" sz="1200" dirty="0" smtClean="0"/>
          </a:p>
          <a:p>
            <a:r>
              <a:rPr lang="en-US" altLang="ja-JP" sz="2400" dirty="0" smtClean="0"/>
              <a:t>I, I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, I</a:t>
            </a:r>
            <a:r>
              <a:rPr lang="en-US" altLang="ja-JP" sz="2400" baseline="-25000" dirty="0" smtClean="0"/>
              <a:t>d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X </a:t>
            </a:r>
            <a:r>
              <a:rPr lang="ja-JP" altLang="en-US" sz="2400" dirty="0" smtClean="0"/>
              <a:t>線強度（光子数）</a:t>
            </a:r>
            <a:endParaRPr lang="en-US" altLang="ja-JP" sz="2400" dirty="0" smtClean="0"/>
          </a:p>
          <a:p>
            <a:r>
              <a:rPr lang="en-US" altLang="ja-JP" sz="2400" dirty="0" smtClean="0"/>
              <a:t>S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X </a:t>
            </a:r>
            <a:r>
              <a:rPr lang="ja-JP" altLang="en-US" sz="2400" dirty="0" smtClean="0"/>
              <a:t>線透過光路長</a:t>
            </a:r>
            <a:endParaRPr lang="en-US" altLang="ja-JP" sz="2400" dirty="0" smtClean="0"/>
          </a:p>
          <a:p>
            <a:r>
              <a:rPr lang="en-US" altLang="ja-JP" sz="2400" dirty="0" smtClean="0"/>
              <a:t>μ</a:t>
            </a:r>
            <a:r>
              <a:rPr lang="ja-JP" altLang="en-US" sz="2400" dirty="0" smtClean="0"/>
              <a:t>：</a:t>
            </a:r>
            <a:r>
              <a:rPr lang="en-US" altLang="ja-JP" sz="2400" dirty="0" smtClean="0"/>
              <a:t>X </a:t>
            </a:r>
            <a:r>
              <a:rPr lang="ja-JP" altLang="en-US" sz="2400" dirty="0" err="1" smtClean="0"/>
              <a:t>線線</a:t>
            </a:r>
            <a:r>
              <a:rPr lang="ja-JP" altLang="en-US" sz="2400" dirty="0" smtClean="0"/>
              <a:t>吸収係数</a:t>
            </a:r>
            <a:endParaRPr lang="en-US" altLang="ja-JP" sz="2400" dirty="0" smtClean="0"/>
          </a:p>
          <a:p>
            <a:r>
              <a:rPr lang="ja-JP" altLang="en-US" sz="2200" dirty="0" smtClean="0"/>
              <a:t>     </a:t>
            </a:r>
            <a:r>
              <a:rPr lang="en-US" altLang="ja-JP" sz="2000" dirty="0" smtClean="0"/>
              <a:t>Linear Absorption Coefficient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ps+sg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6016" y="1065237"/>
            <a:ext cx="3657600" cy="5172075"/>
          </a:xfrm>
          <a:prstGeom prst="rect">
            <a:avLst/>
          </a:prstGeom>
        </p:spPr>
      </p:pic>
      <p:pic>
        <p:nvPicPr>
          <p:cNvPr id="4" name="xts+xps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971600" y="3793579"/>
            <a:ext cx="2857500" cy="2371725"/>
          </a:xfrm>
          <a:prstGeom prst="rect">
            <a:avLst/>
          </a:prstGeom>
        </p:spPr>
      </p:pic>
      <p:grpSp>
        <p:nvGrpSpPr>
          <p:cNvPr id="2" name="グループ化 5"/>
          <p:cNvGrpSpPr/>
          <p:nvPr/>
        </p:nvGrpSpPr>
        <p:grpSpPr>
          <a:xfrm>
            <a:off x="755576" y="692696"/>
            <a:ext cx="3312368" cy="2376264"/>
            <a:chOff x="755576" y="692696"/>
            <a:chExt cx="3312368" cy="237626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755576" y="692696"/>
              <a:ext cx="3312368" cy="2369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X </a:t>
              </a:r>
              <a:r>
                <a:rPr kumimoji="1" lang="ja-JP" altLang="en-US" sz="2800" dirty="0" smtClean="0"/>
                <a:t>線投影</a:t>
              </a:r>
              <a:endParaRPr kumimoji="1" lang="en-US" altLang="ja-JP" sz="2800" dirty="0" smtClean="0"/>
            </a:p>
            <a:p>
              <a:r>
                <a:rPr lang="en-US" altLang="ja-JP" sz="2400" dirty="0" smtClean="0"/>
                <a:t>    p = - </a:t>
              </a:r>
              <a:r>
                <a:rPr lang="en-US" altLang="ja-JP" sz="2400" dirty="0" err="1" smtClean="0"/>
                <a:t>ln</a:t>
              </a:r>
              <a:r>
                <a:rPr lang="en-US" altLang="ja-JP" sz="2400" dirty="0" smtClean="0"/>
                <a:t>(t) = </a:t>
              </a:r>
              <a:r>
                <a:rPr lang="en-US" altLang="ja-JP" sz="2400" dirty="0" err="1" smtClean="0"/>
                <a:t>μ×S</a:t>
              </a:r>
              <a:endParaRPr lang="en-US" altLang="ja-JP" sz="2400" dirty="0" smtClean="0"/>
            </a:p>
            <a:p>
              <a:r>
                <a:rPr lang="en-US" altLang="ja-JP" sz="2400" dirty="0" smtClean="0"/>
                <a:t>or</a:t>
              </a:r>
            </a:p>
            <a:p>
              <a:r>
                <a:rPr lang="en-US" altLang="ja-JP" sz="2400" dirty="0" smtClean="0"/>
                <a:t>    p(r, θ, z) = </a:t>
              </a:r>
              <a:r>
                <a:rPr lang="ja-JP" altLang="en-US" sz="2400" dirty="0" smtClean="0"/>
                <a:t>∫ </a:t>
              </a:r>
              <a:r>
                <a:rPr lang="en-US" altLang="ja-JP" sz="2400" dirty="0" smtClean="0"/>
                <a:t>μ(x, y, z) </a:t>
              </a:r>
              <a:r>
                <a:rPr lang="en-US" altLang="ja-JP" sz="2400" dirty="0" err="1" smtClean="0"/>
                <a:t>ds</a:t>
              </a:r>
              <a:endParaRPr lang="en-US" altLang="ja-JP" sz="2400" dirty="0" smtClean="0"/>
            </a:p>
            <a:p>
              <a:endParaRPr lang="en-US" altLang="ja-JP" sz="2400" dirty="0" smtClean="0"/>
            </a:p>
            <a:p>
              <a:endParaRPr lang="en-US" altLang="ja-JP" sz="2400" dirty="0" smtClean="0"/>
            </a:p>
          </p:txBody>
        </p:sp>
        <p:pic>
          <p:nvPicPr>
            <p:cNvPr id="33802" name="Picture 1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38994" y="2383160"/>
              <a:ext cx="3028950" cy="6858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yte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1331640" y="3933056"/>
            <a:ext cx="2438400" cy="2381250"/>
          </a:xfrm>
          <a:prstGeom prst="rect">
            <a:avLst/>
          </a:prstGeom>
        </p:spPr>
      </p:pic>
      <p:pic>
        <p:nvPicPr>
          <p:cNvPr id="4" name="zyx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788024" y="2564904"/>
            <a:ext cx="3771900" cy="40290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5576" y="692696"/>
            <a:ext cx="38164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画像再構成</a:t>
            </a:r>
            <a:endParaRPr kumimoji="1" lang="en-US" altLang="ja-JP" sz="2800" dirty="0" smtClean="0"/>
          </a:p>
          <a:p>
            <a:r>
              <a:rPr lang="en-US" altLang="ja-JP" sz="2400" dirty="0" smtClean="0"/>
              <a:t>    p(r, θ) = </a:t>
            </a:r>
            <a:r>
              <a:rPr lang="ja-JP" altLang="en-US" sz="2400" dirty="0" smtClean="0"/>
              <a:t>∫ </a:t>
            </a:r>
            <a:r>
              <a:rPr lang="en-US" altLang="ja-JP" sz="2400" dirty="0" smtClean="0"/>
              <a:t>μ(x, y) </a:t>
            </a:r>
            <a:r>
              <a:rPr lang="en-US" altLang="ja-JP" sz="2400" dirty="0" err="1" smtClean="0"/>
              <a:t>ds</a:t>
            </a:r>
            <a:endParaRPr lang="en-US" altLang="ja-JP" sz="2400" dirty="0" smtClean="0"/>
          </a:p>
          <a:p>
            <a:r>
              <a:rPr lang="ja-JP" altLang="en-US" sz="2400" dirty="0" smtClean="0"/>
              <a:t>→</a:t>
            </a:r>
            <a:endParaRPr lang="en-US" altLang="ja-JP" sz="2400" dirty="0" smtClean="0"/>
          </a:p>
          <a:p>
            <a:r>
              <a:rPr lang="en-US" altLang="ja-JP" sz="2400" dirty="0" smtClean="0"/>
              <a:t>    g(r) = </a:t>
            </a:r>
            <a:r>
              <a:rPr lang="ja-JP" altLang="en-US" sz="2400" dirty="0" smtClean="0"/>
              <a:t>∫ </a:t>
            </a:r>
            <a:r>
              <a:rPr lang="en-US" altLang="ja-JP" sz="2400" dirty="0" smtClean="0"/>
              <a:t>|u| exp(2 π </a:t>
            </a:r>
            <a:r>
              <a:rPr lang="en-US" altLang="ja-JP" sz="2400" dirty="0" err="1" smtClean="0"/>
              <a:t>i</a:t>
            </a:r>
            <a:r>
              <a:rPr lang="en-US" altLang="ja-JP" sz="2400" dirty="0" smtClean="0"/>
              <a:t> u r) du</a:t>
            </a:r>
          </a:p>
          <a:p>
            <a:r>
              <a:rPr lang="en-US" altLang="ja-JP" sz="2400" dirty="0" smtClean="0"/>
              <a:t>    q(r, θ) = </a:t>
            </a:r>
            <a:r>
              <a:rPr lang="ja-JP" altLang="en-US" sz="2400" dirty="0" smtClean="0"/>
              <a:t>∫ </a:t>
            </a:r>
            <a:r>
              <a:rPr lang="en-US" altLang="ja-JP" sz="2400" dirty="0" smtClean="0"/>
              <a:t>p(v, θ) g(r – v) </a:t>
            </a:r>
            <a:r>
              <a:rPr lang="en-US" altLang="ja-JP" sz="2400" dirty="0" err="1" smtClean="0"/>
              <a:t>dv</a:t>
            </a:r>
            <a:endParaRPr lang="en-US" altLang="ja-JP" sz="2400" dirty="0" smtClean="0"/>
          </a:p>
          <a:p>
            <a:r>
              <a:rPr lang="en-US" altLang="ja-JP" sz="2400" dirty="0" smtClean="0"/>
              <a:t>    μ(x, y) = </a:t>
            </a:r>
            <a:r>
              <a:rPr lang="ja-JP" altLang="en-US" sz="2400" dirty="0" smtClean="0"/>
              <a:t>∫</a:t>
            </a:r>
            <a:r>
              <a:rPr lang="en-US" altLang="ja-JP" sz="2400" baseline="-25000" dirty="0" smtClean="0"/>
              <a:t>0</a:t>
            </a:r>
            <a:r>
              <a:rPr lang="ja-JP" altLang="en-US" sz="2400" baseline="-25000" dirty="0" smtClean="0"/>
              <a:t>～</a:t>
            </a:r>
            <a:r>
              <a:rPr lang="en-US" altLang="ja-JP" sz="2400" baseline="-25000" dirty="0" smtClean="0"/>
              <a:t>π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q(r, θ) </a:t>
            </a:r>
            <a:r>
              <a:rPr lang="en-US" altLang="ja-JP" sz="2400" dirty="0" err="1" smtClean="0"/>
              <a:t>dθ</a:t>
            </a:r>
            <a:endParaRPr lang="en-US" altLang="ja-JP" sz="2400" dirty="0" smtClean="0"/>
          </a:p>
          <a:p>
            <a:endParaRPr lang="en-US" altLang="ja-JP" sz="1200" dirty="0" smtClean="0"/>
          </a:p>
          <a:p>
            <a:r>
              <a:rPr lang="en-US" altLang="ja-JP" sz="2400" dirty="0" smtClean="0"/>
              <a:t>    </a:t>
            </a:r>
            <a:r>
              <a:rPr lang="en-US" altLang="ja-JP" sz="2000" dirty="0" smtClean="0"/>
              <a:t>Convolution Back-Projection </a:t>
            </a:r>
            <a:r>
              <a:rPr lang="ja-JP" altLang="en-US" sz="2000" dirty="0" smtClean="0"/>
              <a:t>法</a:t>
            </a:r>
            <a:endParaRPr lang="en-US" altLang="ja-JP" sz="2000" dirty="0" smtClean="0"/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5076825" y="527447"/>
          <a:ext cx="2792413" cy="1749425"/>
        </p:xfrm>
        <a:graphic>
          <a:graphicData uri="http://schemas.openxmlformats.org/presentationml/2006/ole">
            <p:oleObj spid="_x0000_s2050" name="Acrobat Document" r:id="rId7" imgW="3724110" imgH="233344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703262" y="971550"/>
          <a:ext cx="7737476" cy="4914900"/>
        </p:xfrm>
        <a:graphic>
          <a:graphicData uri="http://schemas.openxmlformats.org/presentationml/2006/ole">
            <p:oleObj spid="_x0000_s3074" name="Acrobat Document" r:id="rId3" imgW="6191100" imgH="393364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43139" y="836712"/>
          <a:ext cx="4505325" cy="5391150"/>
        </p:xfrm>
        <a:graphic>
          <a:graphicData uri="http://schemas.openxmlformats.org/presentationml/2006/ole">
            <p:oleObj spid="_x0000_s4098" name="Acrobat Document" r:id="rId3" imgW="4990950" imgH="5972175" progId="AcroExch.Document.7">
              <p:embed/>
            </p:oleObj>
          </a:graphicData>
        </a:graphic>
      </p:graphicFrame>
      <p:grpSp>
        <p:nvGrpSpPr>
          <p:cNvPr id="2" name="グループ化 6"/>
          <p:cNvGrpSpPr/>
          <p:nvPr/>
        </p:nvGrpSpPr>
        <p:grpSpPr>
          <a:xfrm>
            <a:off x="539552" y="728112"/>
            <a:ext cx="3376245" cy="5509200"/>
            <a:chOff x="539552" y="728112"/>
            <a:chExt cx="3376245" cy="550920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539552" y="728112"/>
              <a:ext cx="3376245" cy="5509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SPring-8</a:t>
              </a:r>
            </a:p>
            <a:p>
              <a:r>
                <a:rPr lang="en-US" altLang="ja-JP" sz="2400" dirty="0" smtClean="0"/>
                <a:t>Super Photon ring 8 </a:t>
              </a:r>
              <a:r>
                <a:rPr lang="en-US" altLang="ja-JP" sz="2400" dirty="0" err="1" smtClean="0"/>
                <a:t>GeV</a:t>
              </a:r>
              <a:endParaRPr lang="en-US" altLang="ja-JP" sz="2400" dirty="0" smtClean="0"/>
            </a:p>
            <a:p>
              <a:endParaRPr kumimoji="1" lang="en-US" altLang="ja-JP" sz="2000" dirty="0" smtClean="0"/>
            </a:p>
            <a:p>
              <a:r>
                <a:rPr lang="en-US" altLang="ja-JP" sz="2400" dirty="0" smtClean="0"/>
                <a:t>8 </a:t>
              </a:r>
              <a:r>
                <a:rPr lang="en-US" altLang="ja-JP" sz="2400" dirty="0" err="1" smtClean="0"/>
                <a:t>GeV</a:t>
              </a:r>
              <a:r>
                <a:rPr lang="en-US" altLang="ja-JP" sz="2400" dirty="0" smtClean="0"/>
                <a:t> </a:t>
              </a:r>
              <a:r>
                <a:rPr lang="ja-JP" altLang="en-US" sz="2400" dirty="0" smtClean="0"/>
                <a:t>の加速電子</a:t>
              </a:r>
              <a:endParaRPr lang="en-US" altLang="ja-JP" sz="2400" dirty="0" smtClean="0"/>
            </a:p>
            <a:p>
              <a:endParaRPr lang="en-US" altLang="ja-JP" sz="1200" dirty="0" smtClean="0"/>
            </a:p>
            <a:p>
              <a:r>
                <a:rPr lang="en-US" altLang="ja-JP" sz="2400" dirty="0" smtClean="0"/>
                <a:t>	</a:t>
              </a:r>
              <a:r>
                <a:rPr lang="ja-JP" altLang="en-US" sz="2400" dirty="0" smtClean="0"/>
                <a:t>偏向電磁石や</a:t>
              </a:r>
              <a:endParaRPr lang="en-US" altLang="ja-JP" sz="2400" dirty="0" smtClean="0"/>
            </a:p>
            <a:p>
              <a:r>
                <a:rPr lang="en-US" altLang="ja-JP" sz="2400" dirty="0" smtClean="0"/>
                <a:t>	</a:t>
              </a:r>
              <a:r>
                <a:rPr lang="ja-JP" altLang="en-US" sz="2400" dirty="0" smtClean="0"/>
                <a:t>アンジュレータ</a:t>
              </a:r>
              <a:endParaRPr lang="en-US" altLang="ja-JP" sz="2400" dirty="0" smtClean="0"/>
            </a:p>
            <a:p>
              <a:endParaRPr kumimoji="1" lang="en-US" altLang="ja-JP" sz="1200" dirty="0" smtClean="0"/>
            </a:p>
            <a:p>
              <a:r>
                <a:rPr kumimoji="1" lang="ja-JP" altLang="en-US" sz="2400" dirty="0" smtClean="0"/>
                <a:t>高輝度の白色光</a:t>
              </a:r>
              <a:endParaRPr kumimoji="1" lang="en-US" altLang="ja-JP" sz="2400" dirty="0" smtClean="0"/>
            </a:p>
            <a:p>
              <a:endParaRPr lang="en-US" altLang="ja-JP" sz="1200" dirty="0" smtClean="0"/>
            </a:p>
            <a:p>
              <a:r>
                <a:rPr lang="en-US" altLang="ja-JP" sz="2400" dirty="0" smtClean="0"/>
                <a:t>	</a:t>
              </a:r>
              <a:r>
                <a:rPr lang="ja-JP" altLang="en-US" sz="2400" dirty="0" smtClean="0"/>
                <a:t>結晶面の </a:t>
              </a:r>
              <a:r>
                <a:rPr lang="en-US" altLang="ja-JP" sz="2400" dirty="0" smtClean="0"/>
                <a:t>Bragg </a:t>
              </a:r>
            </a:p>
            <a:p>
              <a:r>
                <a:rPr lang="en-US" altLang="ja-JP" sz="2400" dirty="0" smtClean="0"/>
                <a:t>	</a:t>
              </a:r>
              <a:r>
                <a:rPr lang="ja-JP" altLang="en-US" sz="2400" dirty="0" smtClean="0"/>
                <a:t>散乱により分光</a:t>
              </a:r>
              <a:endParaRPr lang="en-US" altLang="ja-JP" sz="2400" dirty="0" smtClean="0"/>
            </a:p>
            <a:p>
              <a:endParaRPr kumimoji="1" lang="en-US" altLang="ja-JP" sz="1200" dirty="0" smtClean="0"/>
            </a:p>
            <a:p>
              <a:r>
                <a:rPr lang="ja-JP" altLang="en-US" sz="2400" smtClean="0"/>
                <a:t>高強度・</a:t>
              </a:r>
              <a:r>
                <a:rPr kumimoji="1" lang="ja-JP" altLang="en-US" sz="2400" smtClean="0"/>
                <a:t>平行・単色 </a:t>
              </a:r>
              <a:r>
                <a:rPr kumimoji="1" lang="en-US" altLang="ja-JP" sz="2400" dirty="0" smtClean="0"/>
                <a:t>X </a:t>
              </a:r>
              <a:r>
                <a:rPr kumimoji="1" lang="ja-JP" altLang="en-US" sz="2400" dirty="0" smtClean="0"/>
                <a:t>線</a:t>
              </a:r>
              <a:endParaRPr kumimoji="1" lang="en-US" altLang="ja-JP" sz="2400" dirty="0" smtClean="0"/>
            </a:p>
            <a:p>
              <a:endParaRPr lang="en-US" altLang="ja-JP" sz="1200" dirty="0" smtClean="0"/>
            </a:p>
            <a:p>
              <a:r>
                <a:rPr lang="ja-JP" altLang="en-US" sz="2400" dirty="0" smtClean="0"/>
                <a:t>    </a:t>
              </a:r>
              <a:r>
                <a:rPr lang="en-US" altLang="ja-JP" sz="2400" dirty="0" smtClean="0"/>
                <a:t>Energy = 7 </a:t>
              </a:r>
              <a:r>
                <a:rPr lang="ja-JP" altLang="en-US" sz="2400" dirty="0" smtClean="0"/>
                <a:t>～ </a:t>
              </a:r>
              <a:r>
                <a:rPr lang="en-US" altLang="ja-JP" sz="2400" dirty="0" smtClean="0"/>
                <a:t>40 </a:t>
              </a:r>
              <a:r>
                <a:rPr lang="en-US" altLang="ja-JP" sz="2400" dirty="0" err="1" smtClean="0"/>
                <a:t>keV</a:t>
              </a:r>
              <a:endParaRPr lang="en-US" altLang="ja-JP" sz="2400" dirty="0" smtClean="0"/>
            </a:p>
            <a:p>
              <a:r>
                <a:rPr lang="en-US" altLang="ja-JP" sz="2400" dirty="0" smtClean="0"/>
                <a:t>    </a:t>
              </a:r>
              <a:r>
                <a:rPr lang="ja-JP" altLang="en-US" sz="2400" dirty="0" smtClean="0"/>
                <a:t>誤差 </a:t>
              </a:r>
              <a:r>
                <a:rPr lang="en-US" altLang="ja-JP" sz="2400" dirty="0" smtClean="0"/>
                <a:t>ΔE / E</a:t>
              </a:r>
              <a:r>
                <a:rPr lang="ja-JP" altLang="en-US" sz="2400" dirty="0" smtClean="0"/>
                <a:t> </a:t>
              </a:r>
              <a:r>
                <a:rPr lang="en-US" altLang="ja-JP" sz="2400" dirty="0" smtClean="0"/>
                <a:t>&lt;</a:t>
              </a:r>
              <a:r>
                <a:rPr lang="ja-JP" altLang="en-US" sz="2400" dirty="0" smtClean="0"/>
                <a:t> </a:t>
              </a:r>
              <a:r>
                <a:rPr lang="en-US" altLang="ja-JP" sz="2400" dirty="0" smtClean="0"/>
                <a:t>1/1000</a:t>
              </a:r>
            </a:p>
          </p:txBody>
        </p:sp>
        <p:cxnSp>
          <p:nvCxnSpPr>
            <p:cNvPr id="5" name="直線矢印コネクタ 4"/>
            <p:cNvCxnSpPr/>
            <p:nvPr/>
          </p:nvCxnSpPr>
          <p:spPr>
            <a:xfrm>
              <a:off x="1115616" y="2429003"/>
              <a:ext cx="0" cy="86409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矢印コネクタ 5"/>
            <p:cNvCxnSpPr/>
            <p:nvPr/>
          </p:nvCxnSpPr>
          <p:spPr>
            <a:xfrm>
              <a:off x="1115616" y="3869163"/>
              <a:ext cx="0" cy="864096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03648" y="1988840"/>
          <a:ext cx="6429375" cy="4514850"/>
        </p:xfrm>
        <a:graphic>
          <a:graphicData uri="http://schemas.openxmlformats.org/presentationml/2006/ole">
            <p:oleObj spid="_x0000_s5122" name="Acrobat Document" r:id="rId3" imgW="6429240" imgH="4514850" progId="AcroExch.Document.7">
              <p:embed/>
            </p:oleObj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539552" y="548680"/>
            <a:ext cx="8074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LAC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X </a:t>
            </a:r>
            <a:r>
              <a:rPr lang="ja-JP" altLang="en-US" sz="2400" dirty="0" err="1" smtClean="0"/>
              <a:t>線線</a:t>
            </a:r>
            <a:r>
              <a:rPr lang="ja-JP" altLang="en-US" sz="2400" dirty="0" smtClean="0"/>
              <a:t>吸収係数）</a:t>
            </a:r>
            <a:r>
              <a:rPr lang="en-US" altLang="ja-JP" sz="2400" dirty="0" smtClean="0"/>
              <a:t> = </a:t>
            </a:r>
            <a:r>
              <a:rPr lang="ja-JP" altLang="en-US" sz="2400" dirty="0" smtClean="0"/>
              <a:t>物質の（重力）密度</a:t>
            </a:r>
            <a:r>
              <a:rPr lang="en-US" altLang="ja-JP" sz="2400" dirty="0" smtClean="0"/>
              <a:t>×</a:t>
            </a:r>
            <a:r>
              <a:rPr lang="en-US" altLang="ja-JP" sz="2800" dirty="0" smtClean="0"/>
              <a:t>MAC</a:t>
            </a:r>
            <a:endParaRPr lang="en-US" altLang="ja-JP" sz="2400" dirty="0" smtClean="0"/>
          </a:p>
          <a:p>
            <a:r>
              <a:rPr lang="en-US" altLang="ja-JP" sz="2800" dirty="0" smtClean="0"/>
              <a:t>MAC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X </a:t>
            </a:r>
            <a:r>
              <a:rPr lang="ja-JP" altLang="en-US" sz="2400" dirty="0" smtClean="0"/>
              <a:t>線質量吸収係数）</a:t>
            </a:r>
            <a:endParaRPr lang="en-US" altLang="ja-JP" sz="2400" dirty="0" smtClean="0"/>
          </a:p>
          <a:p>
            <a:r>
              <a:rPr lang="en-US" altLang="ja-JP" sz="2400" dirty="0" smtClean="0"/>
              <a:t>    =</a:t>
            </a:r>
            <a:r>
              <a:rPr lang="ja-JP" altLang="en-US" sz="2400" dirty="0" smtClean="0"/>
              <a:t> 物質の化学組成と </a:t>
            </a:r>
            <a:r>
              <a:rPr lang="en-US" altLang="ja-JP" sz="2400" dirty="0" smtClean="0"/>
              <a:t>X </a:t>
            </a:r>
            <a:r>
              <a:rPr lang="ja-JP" altLang="en-US" sz="2400" dirty="0" smtClean="0"/>
              <a:t>線エネルギーだけで決まる物性定数</a:t>
            </a:r>
            <a:endParaRPr lang="en-US" altLang="ja-JP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1352" y="612845"/>
            <a:ext cx="8024954" cy="5632311"/>
          </a:xfrm>
        </p:spPr>
        <p:txBody>
          <a:bodyPr wrap="none">
            <a:spAutoFit/>
          </a:bodyPr>
          <a:lstStyle/>
          <a:p>
            <a:pPr algn="l"/>
            <a:r>
              <a:rPr lang="en-US" altLang="ja-JP" sz="3200" dirty="0" smtClean="0">
                <a:latin typeface="+mj-ea"/>
              </a:rPr>
              <a:t>SPring-8 </a:t>
            </a:r>
            <a:r>
              <a:rPr lang="ja-JP" altLang="en-US" sz="3200" dirty="0" smtClean="0">
                <a:latin typeface="+mj-ea"/>
              </a:rPr>
              <a:t>で開発された装置（旧名：</a:t>
            </a:r>
            <a:r>
              <a:rPr lang="en-US" altLang="ja-JP" sz="3200" dirty="0" smtClean="0">
                <a:latin typeface="+mj-ea"/>
              </a:rPr>
              <a:t>SP-</a:t>
            </a:r>
            <a:r>
              <a:rPr lang="en-US" altLang="ja-JP" sz="3200" dirty="0" err="1" smtClean="0">
                <a:latin typeface="+mj-ea"/>
              </a:rPr>
              <a:t>μCT</a:t>
            </a:r>
            <a:r>
              <a:rPr lang="ja-JP" altLang="en-US" sz="3200" dirty="0" smtClean="0">
                <a:latin typeface="+mj-ea"/>
              </a:rPr>
              <a:t>）</a:t>
            </a:r>
            <a:r>
              <a:rPr lang="en-US" altLang="ja-JP" sz="3200" dirty="0" smtClean="0">
                <a:latin typeface="+mj-ea"/>
              </a:rPr>
              <a:t/>
            </a:r>
            <a:br>
              <a:rPr lang="en-US" altLang="ja-JP" sz="3200" dirty="0" smtClean="0">
                <a:latin typeface="+mj-ea"/>
              </a:rPr>
            </a:br>
            <a:r>
              <a:rPr lang="ja-JP" altLang="en-US" sz="3200" dirty="0" smtClean="0">
                <a:latin typeface="+mj-ea"/>
              </a:rPr>
              <a:t>を用いた</a:t>
            </a:r>
            <a:r>
              <a:rPr lang="en-US" altLang="ja-JP" sz="3200" dirty="0" smtClean="0">
                <a:latin typeface="+mj-ea"/>
              </a:rPr>
              <a:t>X </a:t>
            </a:r>
            <a:r>
              <a:rPr lang="ja-JP" altLang="en-US" sz="3200" dirty="0" smtClean="0">
                <a:latin typeface="+mj-ea"/>
              </a:rPr>
              <a:t>線 </a:t>
            </a:r>
            <a:r>
              <a:rPr lang="en-US" altLang="ja-JP" sz="3200" dirty="0" smtClean="0">
                <a:latin typeface="+mj-ea"/>
              </a:rPr>
              <a:t>CT </a:t>
            </a:r>
            <a:r>
              <a:rPr lang="ja-JP" altLang="en-US" sz="3200" dirty="0" smtClean="0">
                <a:latin typeface="+mj-ea"/>
              </a:rPr>
              <a:t>岩石学</a:t>
            </a:r>
            <a:r>
              <a:rPr lang="en-US" altLang="ja-JP" sz="3200" dirty="0" smtClean="0">
                <a:latin typeface="+mj-ea"/>
              </a:rPr>
              <a:t/>
            </a:r>
            <a:br>
              <a:rPr lang="en-US" altLang="ja-JP" sz="3200" dirty="0" smtClean="0">
                <a:latin typeface="+mj-ea"/>
              </a:rPr>
            </a:b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r>
              <a:rPr lang="ja-JP" altLang="en-US" sz="2800" dirty="0" smtClean="0">
                <a:latin typeface="+mn-ea"/>
                <a:ea typeface="+mn-ea"/>
              </a:rPr>
              <a:t>    </a:t>
            </a:r>
            <a:r>
              <a:rPr kumimoji="1" lang="en-US" altLang="ja-JP" sz="2800" dirty="0" smtClean="0">
                <a:latin typeface="+mn-ea"/>
                <a:ea typeface="+mn-ea"/>
              </a:rPr>
              <a:t>SPring-8 </a:t>
            </a:r>
            <a:r>
              <a:rPr kumimoji="1" lang="ja-JP" altLang="en-US" sz="2800" dirty="0" smtClean="0">
                <a:latin typeface="+mn-ea"/>
                <a:ea typeface="+mn-ea"/>
              </a:rPr>
              <a:t>のビームライン・ツアー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en-US" altLang="ja-JP" sz="2800" dirty="0" smtClean="0">
                <a:latin typeface="+mn-ea"/>
                <a:ea typeface="+mn-ea"/>
              </a:rPr>
              <a:t>    SPring-8 </a:t>
            </a:r>
            <a:r>
              <a:rPr lang="ja-JP" altLang="en-US" sz="2800" dirty="0" smtClean="0">
                <a:latin typeface="+mn-ea"/>
                <a:ea typeface="+mn-ea"/>
              </a:rPr>
              <a:t>で行っている </a:t>
            </a:r>
            <a:r>
              <a:rPr lang="en-US" altLang="ja-JP" sz="2800" dirty="0" smtClean="0">
                <a:latin typeface="+mn-ea"/>
                <a:ea typeface="+mn-ea"/>
              </a:rPr>
              <a:t>X </a:t>
            </a:r>
            <a:r>
              <a:rPr lang="ja-JP" altLang="en-US" sz="2800" dirty="0" smtClean="0">
                <a:latin typeface="+mn-ea"/>
                <a:ea typeface="+mn-ea"/>
              </a:rPr>
              <a:t>線 </a:t>
            </a:r>
            <a:r>
              <a:rPr lang="en-US" altLang="ja-JP" sz="2800" dirty="0" smtClean="0">
                <a:latin typeface="+mn-ea"/>
                <a:ea typeface="+mn-ea"/>
              </a:rPr>
              <a:t>CT </a:t>
            </a:r>
            <a:r>
              <a:rPr lang="ja-JP" altLang="en-US" sz="2800" dirty="0" smtClean="0">
                <a:latin typeface="+mn-ea"/>
                <a:ea typeface="+mn-ea"/>
              </a:rPr>
              <a:t>実験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en-US" altLang="ja-JP" sz="2800" dirty="0" smtClean="0">
                <a:latin typeface="+mn-ea"/>
                <a:ea typeface="+mn-ea"/>
              </a:rPr>
              <a:t>	CT</a:t>
            </a:r>
            <a:r>
              <a:rPr lang="ja-JP" altLang="en-US" sz="2800" dirty="0" smtClean="0">
                <a:latin typeface="+mn-ea"/>
                <a:ea typeface="+mn-ea"/>
              </a:rPr>
              <a:t>（</a:t>
            </a:r>
            <a:r>
              <a:rPr lang="en-US" altLang="ja-JP" sz="2800" dirty="0" smtClean="0">
                <a:latin typeface="+mn-ea"/>
                <a:ea typeface="+mn-ea"/>
              </a:rPr>
              <a:t>Computerized Tomography)</a:t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ja-JP" altLang="en-US" sz="2800" dirty="0" smtClean="0">
                <a:latin typeface="+mn-ea"/>
                <a:ea typeface="+mn-ea"/>
              </a:rPr>
              <a:t>    </a:t>
            </a:r>
            <a:r>
              <a:rPr lang="en-US" altLang="ja-JP" sz="2800" dirty="0" smtClean="0">
                <a:latin typeface="+mn-ea"/>
                <a:ea typeface="+mn-ea"/>
              </a:rPr>
              <a:t>SPring-8 </a:t>
            </a:r>
            <a:r>
              <a:rPr lang="ja-JP" altLang="en-US" sz="2800" dirty="0" smtClean="0">
                <a:latin typeface="+mn-ea"/>
                <a:ea typeface="+mn-ea"/>
              </a:rPr>
              <a:t>で使用できる </a:t>
            </a:r>
            <a:r>
              <a:rPr lang="en-US" altLang="ja-JP" sz="2800" dirty="0" smtClean="0">
                <a:latin typeface="+mn-ea"/>
                <a:ea typeface="+mn-ea"/>
              </a:rPr>
              <a:t>X </a:t>
            </a:r>
            <a:r>
              <a:rPr lang="ja-JP" altLang="en-US" sz="2800" dirty="0" smtClean="0">
                <a:latin typeface="+mn-ea"/>
                <a:ea typeface="+mn-ea"/>
              </a:rPr>
              <a:t>線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en-US" altLang="ja-JP" sz="2800" dirty="0" smtClean="0">
                <a:latin typeface="+mn-ea"/>
                <a:ea typeface="+mn-ea"/>
              </a:rPr>
              <a:t>	</a:t>
            </a:r>
            <a:r>
              <a:rPr lang="ja-JP" altLang="en-US" sz="2800" dirty="0" smtClean="0">
                <a:latin typeface="+mn-ea"/>
                <a:ea typeface="+mn-ea"/>
              </a:rPr>
              <a:t>物質による </a:t>
            </a:r>
            <a:r>
              <a:rPr lang="en-US" altLang="ja-JP" sz="2800" dirty="0" smtClean="0">
                <a:latin typeface="+mn-ea"/>
                <a:ea typeface="+mn-ea"/>
              </a:rPr>
              <a:t>X </a:t>
            </a:r>
            <a:r>
              <a:rPr lang="ja-JP" altLang="en-US" sz="2800" dirty="0" smtClean="0">
                <a:latin typeface="+mn-ea"/>
                <a:ea typeface="+mn-ea"/>
              </a:rPr>
              <a:t>線の吸収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ja-JP" altLang="en-US" sz="2800" dirty="0" smtClean="0">
                <a:latin typeface="+mn-ea"/>
                <a:ea typeface="+mn-ea"/>
              </a:rPr>
              <a:t>    ハヤブサ試料の初期分析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en-US" altLang="ja-JP" sz="2800" dirty="0" smtClean="0">
                <a:latin typeface="+mn-ea"/>
                <a:ea typeface="+mn-ea"/>
              </a:rPr>
              <a:t>	</a:t>
            </a:r>
            <a:r>
              <a:rPr lang="ja-JP" altLang="en-US" sz="2800" dirty="0" smtClean="0">
                <a:latin typeface="+mn-ea"/>
                <a:ea typeface="+mn-ea"/>
              </a:rPr>
              <a:t>カタログ作成や構成鉱物のモード解析</a:t>
            </a:r>
            <a:r>
              <a:rPr lang="en-US" altLang="ja-JP" sz="2800" dirty="0" smtClean="0">
                <a:latin typeface="+mn-ea"/>
                <a:ea typeface="+mn-ea"/>
              </a:rPr>
              <a:t/>
            </a:r>
            <a:br>
              <a:rPr lang="en-US" altLang="ja-JP" sz="2800" dirty="0" smtClean="0">
                <a:latin typeface="+mn-ea"/>
                <a:ea typeface="+mn-ea"/>
              </a:rPr>
            </a:br>
            <a: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  <a:t>    </a:t>
            </a:r>
            <a:r>
              <a:rPr lang="ja-JP" altLang="en-US" sz="2800" dirty="0" smtClean="0">
                <a:solidFill>
                  <a:schemeClr val="accent1"/>
                </a:solidFill>
                <a:latin typeface="+mn-ea"/>
                <a:ea typeface="+mn-ea"/>
              </a:rPr>
              <a:t>３次元物体像の形状解析</a:t>
            </a:r>
            <a: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  <a:t/>
            </a:r>
            <a:b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</a:br>
            <a: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  <a:t>	</a:t>
            </a:r>
            <a:r>
              <a:rPr lang="ja-JP" altLang="en-US" sz="2800" dirty="0" smtClean="0">
                <a:solidFill>
                  <a:schemeClr val="accent1"/>
                </a:solidFill>
                <a:latin typeface="+mn-ea"/>
                <a:ea typeface="+mn-ea"/>
              </a:rPr>
              <a:t>物体像の形状・配列の特徴抽出</a:t>
            </a:r>
            <a: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  <a:t/>
            </a:r>
            <a:b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</a:br>
            <a:r>
              <a:rPr lang="en-US" altLang="ja-JP" sz="2800" dirty="0" smtClean="0">
                <a:solidFill>
                  <a:schemeClr val="accent1"/>
                </a:solidFill>
                <a:latin typeface="+mn-ea"/>
                <a:ea typeface="+mn-ea"/>
              </a:rPr>
              <a:t>	</a:t>
            </a:r>
            <a:r>
              <a:rPr lang="ja-JP" altLang="en-US" sz="2800" strike="dblStrike" dirty="0" smtClean="0">
                <a:solidFill>
                  <a:schemeClr val="accent1"/>
                </a:solidFill>
                <a:latin typeface="+mn-ea"/>
                <a:ea typeface="+mn-ea"/>
              </a:rPr>
              <a:t>空隙ネットワークを伝った流れの解析</a:t>
            </a:r>
            <a:endParaRPr kumimoji="1" lang="ja-JP" altLang="en-US" strike="dblStrike" dirty="0">
              <a:solidFill>
                <a:schemeClr val="accent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492" y="2208326"/>
            <a:ext cx="2674994" cy="35209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486" y="1992303"/>
            <a:ext cx="2690236" cy="37409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テキスト ボックス 3"/>
          <p:cNvSpPr txBox="1"/>
          <p:nvPr/>
        </p:nvSpPr>
        <p:spPr>
          <a:xfrm>
            <a:off x="683568" y="620688"/>
            <a:ext cx="547457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ja-JP" altLang="en-US" sz="2400" dirty="0" smtClean="0">
                <a:latin typeface="+mn-ea"/>
              </a:rPr>
              <a:t>各種元素の </a:t>
            </a:r>
            <a:r>
              <a:rPr lang="en-US" altLang="ja-JP" sz="2400" dirty="0" smtClean="0">
                <a:latin typeface="+mn-ea"/>
              </a:rPr>
              <a:t>K </a:t>
            </a:r>
            <a:r>
              <a:rPr lang="ja-JP" altLang="en-US" sz="2400" dirty="0" smtClean="0">
                <a:latin typeface="+mn-ea"/>
              </a:rPr>
              <a:t>吸収端の </a:t>
            </a:r>
            <a:r>
              <a:rPr lang="en-US" altLang="ja-JP" sz="2400" dirty="0" smtClean="0">
                <a:latin typeface="+mn-ea"/>
              </a:rPr>
              <a:t>X </a:t>
            </a:r>
            <a:r>
              <a:rPr lang="ja-JP" altLang="en-US" sz="2400" dirty="0" smtClean="0">
                <a:latin typeface="+mn-ea"/>
              </a:rPr>
              <a:t>線エネルギー</a:t>
            </a:r>
            <a:endParaRPr lang="en-US" altLang="ja-JP" sz="2400" dirty="0" smtClean="0">
              <a:latin typeface="+mn-ea"/>
            </a:endParaRPr>
          </a:p>
          <a:p>
            <a:endParaRPr lang="en-US" altLang="ja-JP" sz="1400" dirty="0" smtClean="0">
              <a:latin typeface="+mn-ea"/>
            </a:endParaRPr>
          </a:p>
          <a:p>
            <a:r>
              <a:rPr lang="en-US" altLang="ja-JP" sz="1600" dirty="0" smtClean="0">
                <a:latin typeface="+mn-ea"/>
              </a:rPr>
              <a:t>26</a:t>
            </a:r>
            <a:r>
              <a:rPr lang="en-US" altLang="ja-JP" sz="2400" dirty="0" smtClean="0">
                <a:latin typeface="+mn-ea"/>
              </a:rPr>
              <a:t>Fe</a:t>
            </a:r>
            <a:r>
              <a:rPr lang="en-US" altLang="ja-JP" sz="2000" dirty="0" smtClean="0">
                <a:latin typeface="+mn-ea"/>
              </a:rPr>
              <a:t>	  7.1120</a:t>
            </a:r>
            <a:endParaRPr lang="ja-JP" altLang="en-US" sz="2000" dirty="0" smtClean="0"/>
          </a:p>
          <a:p>
            <a:r>
              <a:rPr lang="en-US" altLang="ja-JP" sz="1600" dirty="0" smtClean="0">
                <a:latin typeface="+mn-ea"/>
              </a:rPr>
              <a:t>28</a:t>
            </a:r>
            <a:r>
              <a:rPr lang="en-US" altLang="ja-JP" sz="2400" dirty="0" smtClean="0">
                <a:latin typeface="+mn-ea"/>
              </a:rPr>
              <a:t>Ni</a:t>
            </a:r>
            <a:r>
              <a:rPr lang="en-US" altLang="ja-JP" sz="2000" dirty="0" smtClean="0">
                <a:latin typeface="+mn-ea"/>
              </a:rPr>
              <a:t>	  8.3328</a:t>
            </a:r>
            <a:endParaRPr lang="ja-JP" altLang="en-US" sz="2000" dirty="0" smtClean="0"/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29</a:t>
            </a:r>
            <a:r>
              <a:rPr lang="en-US" altLang="ja-JP" sz="2400" dirty="0" smtClean="0">
                <a:latin typeface="+mn-ea"/>
              </a:rPr>
              <a:t>Cu</a:t>
            </a:r>
            <a:r>
              <a:rPr lang="en-US" altLang="ja-JP" sz="2000" dirty="0" smtClean="0">
                <a:latin typeface="+mn-ea"/>
              </a:rPr>
              <a:t>	  8.9789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30</a:t>
            </a:r>
            <a:r>
              <a:rPr lang="en-US" altLang="ja-JP" sz="2400" dirty="0" smtClean="0">
                <a:latin typeface="+mn-ea"/>
              </a:rPr>
              <a:t>Zn</a:t>
            </a:r>
            <a:r>
              <a:rPr lang="en-US" altLang="ja-JP" sz="2000" dirty="0" smtClean="0">
                <a:latin typeface="+mn-ea"/>
              </a:rPr>
              <a:t>	  9.6586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39</a:t>
            </a:r>
            <a:r>
              <a:rPr lang="en-US" altLang="ja-JP" sz="2400" dirty="0" smtClean="0">
                <a:latin typeface="+mn-ea"/>
              </a:rPr>
              <a:t>Y</a:t>
            </a:r>
            <a:r>
              <a:rPr lang="en-US" altLang="ja-JP" sz="2000" dirty="0" smtClean="0">
                <a:latin typeface="+mn-ea"/>
              </a:rPr>
              <a:t>	17.0384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40</a:t>
            </a:r>
            <a:r>
              <a:rPr lang="en-US" altLang="ja-JP" sz="2400" dirty="0" smtClean="0">
                <a:latin typeface="+mn-ea"/>
              </a:rPr>
              <a:t>Zr</a:t>
            </a:r>
            <a:r>
              <a:rPr lang="en-US" altLang="ja-JP" sz="2000" dirty="0" smtClean="0">
                <a:latin typeface="+mn-ea"/>
              </a:rPr>
              <a:t>	17.9976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42</a:t>
            </a:r>
            <a:r>
              <a:rPr lang="en-US" altLang="ja-JP" sz="2400" dirty="0" smtClean="0">
                <a:latin typeface="+mn-ea"/>
              </a:rPr>
              <a:t>Mo</a:t>
            </a:r>
            <a:r>
              <a:rPr lang="en-US" altLang="ja-JP" sz="2000" dirty="0" smtClean="0">
                <a:latin typeface="+mn-ea"/>
              </a:rPr>
              <a:t>	19.9995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47</a:t>
            </a:r>
            <a:r>
              <a:rPr lang="en-US" altLang="ja-JP" sz="2400" dirty="0" smtClean="0">
                <a:latin typeface="+mn-ea"/>
              </a:rPr>
              <a:t>Ag</a:t>
            </a:r>
            <a:r>
              <a:rPr lang="en-US" altLang="ja-JP" sz="2000" dirty="0" smtClean="0">
                <a:latin typeface="+mn-ea"/>
              </a:rPr>
              <a:t>	25.5140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50</a:t>
            </a:r>
            <a:r>
              <a:rPr lang="en-US" altLang="ja-JP" sz="2400" dirty="0" smtClean="0">
                <a:latin typeface="+mn-ea"/>
              </a:rPr>
              <a:t>Sn</a:t>
            </a:r>
            <a:r>
              <a:rPr lang="en-US" altLang="ja-JP" sz="2000" dirty="0" smtClean="0">
                <a:latin typeface="+mn-ea"/>
              </a:rPr>
              <a:t>	29.2001</a:t>
            </a:r>
          </a:p>
          <a:p>
            <a:pPr>
              <a:buNone/>
            </a:pPr>
            <a:r>
              <a:rPr lang="en-US" altLang="ja-JP" sz="1600" dirty="0" smtClean="0">
                <a:latin typeface="+mn-ea"/>
              </a:rPr>
              <a:t>53</a:t>
            </a:r>
            <a:r>
              <a:rPr lang="en-US" altLang="ja-JP" sz="2400" dirty="0" smtClean="0">
                <a:latin typeface="+mn-ea"/>
              </a:rPr>
              <a:t>I</a:t>
            </a:r>
            <a:r>
              <a:rPr lang="en-US" altLang="ja-JP" sz="2000" dirty="0" smtClean="0">
                <a:latin typeface="+mn-ea"/>
              </a:rPr>
              <a:t>	33.1694</a:t>
            </a:r>
          </a:p>
          <a:p>
            <a:r>
              <a:rPr lang="en-US" altLang="ja-JP" sz="1600" dirty="0" smtClean="0">
                <a:latin typeface="+mn-ea"/>
              </a:rPr>
              <a:t>55</a:t>
            </a:r>
            <a:r>
              <a:rPr lang="en-US" altLang="ja-JP" sz="2400" dirty="0" smtClean="0">
                <a:latin typeface="+mn-ea"/>
              </a:rPr>
              <a:t>Cs</a:t>
            </a:r>
            <a:r>
              <a:rPr lang="en-US" altLang="ja-JP" sz="2000" dirty="0" smtClean="0">
                <a:latin typeface="+mn-ea"/>
              </a:rPr>
              <a:t>	35.9846</a:t>
            </a:r>
          </a:p>
          <a:p>
            <a:r>
              <a:rPr lang="en-US" altLang="ja-JP" sz="2000" dirty="0" smtClean="0">
                <a:latin typeface="+mn-ea"/>
              </a:rPr>
              <a:t>	     </a:t>
            </a:r>
            <a:r>
              <a:rPr lang="en-US" altLang="ja-JP" sz="2000" dirty="0" err="1" smtClean="0">
                <a:latin typeface="+mn-ea"/>
              </a:rPr>
              <a:t>keV</a:t>
            </a:r>
            <a:endParaRPr lang="en-US" altLang="ja-JP" sz="2000" dirty="0" smtClean="0"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635896" y="1412776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35.970 </a:t>
            </a:r>
            <a:r>
              <a:rPr kumimoji="1" lang="en-US" altLang="ja-JP" sz="2400" dirty="0" err="1" smtClean="0">
                <a:latin typeface="+mn-ea"/>
              </a:rPr>
              <a:t>keV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00192" y="1412776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+mn-ea"/>
              </a:rPr>
              <a:t>36.00</a:t>
            </a:r>
            <a:r>
              <a:rPr kumimoji="1" lang="en-US" altLang="ja-JP" sz="2400" dirty="0" smtClean="0">
                <a:latin typeface="+mn-ea"/>
              </a:rPr>
              <a:t>0 </a:t>
            </a:r>
            <a:r>
              <a:rPr kumimoji="1" lang="en-US" altLang="ja-JP" sz="2400" dirty="0" err="1" smtClean="0">
                <a:latin typeface="+mn-ea"/>
              </a:rPr>
              <a:t>keV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8267" y="5877272"/>
            <a:ext cx="792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latin typeface="+mn-ea"/>
              </a:rPr>
              <a:t>液相濃集元素</a:t>
            </a:r>
            <a:r>
              <a:rPr lang="ja-JP" altLang="en-US" sz="1600" dirty="0" smtClean="0">
                <a:latin typeface="+mn-ea"/>
              </a:rPr>
              <a:t> </a:t>
            </a:r>
            <a:r>
              <a:rPr lang="en-US" altLang="ja-JP" sz="1600" dirty="0" smtClean="0">
                <a:latin typeface="+mn-ea"/>
              </a:rPr>
              <a:t>55</a:t>
            </a:r>
            <a:r>
              <a:rPr lang="en-US" altLang="ja-JP" sz="2400" dirty="0" smtClean="0">
                <a:latin typeface="+mn-ea"/>
              </a:rPr>
              <a:t>Cs</a:t>
            </a:r>
            <a:r>
              <a:rPr lang="ja-JP" altLang="en-US" sz="2400" dirty="0" smtClean="0">
                <a:latin typeface="+mn-ea"/>
              </a:rPr>
              <a:t> を添加した部分溶融花崗岩（</a:t>
            </a:r>
            <a:r>
              <a:rPr lang="en-US" altLang="ja-JP" sz="2400" dirty="0" smtClean="0">
                <a:latin typeface="+mn-ea"/>
              </a:rPr>
              <a:t>3.5 mm </a:t>
            </a:r>
            <a:r>
              <a:rPr lang="ja-JP" altLang="en-US" sz="2400" dirty="0" smtClean="0">
                <a:latin typeface="+mn-ea"/>
              </a:rPr>
              <a:t>径）</a:t>
            </a:r>
            <a:endParaRPr lang="en-US" altLang="ja-JP" sz="2400" dirty="0" smtClean="0">
              <a:latin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502370" y="1409625"/>
          <a:ext cx="2774950" cy="2774950"/>
        </p:xfrm>
        <a:graphic>
          <a:graphicData uri="http://schemas.openxmlformats.org/presentationml/2006/ole">
            <p:oleObj spid="_x0000_s46082" name="Acrobat Document" r:id="rId3" imgW="2219130" imgH="2219145" progId="AcroExch.Document.7">
              <p:embed/>
            </p:oleObj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4929262" y="1409625"/>
          <a:ext cx="2811462" cy="2811463"/>
        </p:xfrm>
        <a:graphic>
          <a:graphicData uri="http://schemas.openxmlformats.org/presentationml/2006/ole">
            <p:oleObj spid="_x0000_s46083" name="Acrobat Document" r:id="rId4" imgW="2247750" imgH="2247720" progId="AcroExch.Document.7">
              <p:embed/>
            </p:oleObj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5829673" y="4509120"/>
          <a:ext cx="1590675" cy="1876425"/>
        </p:xfrm>
        <a:graphic>
          <a:graphicData uri="http://schemas.openxmlformats.org/presentationml/2006/ole">
            <p:oleObj spid="_x0000_s46084" name="Acrobat Document" r:id="rId5" imgW="1590570" imgH="1876245" progId="AcroExch.Document.7">
              <p:embed/>
            </p:oleObj>
          </a:graphicData>
        </a:graphic>
      </p:graphicFrame>
      <p:sp>
        <p:nvSpPr>
          <p:cNvPr id="6" name="タイトル 1"/>
          <p:cNvSpPr txBox="1">
            <a:spLocks/>
          </p:cNvSpPr>
          <p:nvPr/>
        </p:nvSpPr>
        <p:spPr>
          <a:xfrm>
            <a:off x="708724" y="591071"/>
            <a:ext cx="6056466" cy="4616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latin typeface="+mj-lt"/>
                <a:ea typeface="+mj-ea"/>
                <a:cs typeface="+mj-cs"/>
              </a:rPr>
              <a:t>X </a:t>
            </a:r>
            <a:r>
              <a:rPr lang="ja-JP" altLang="en-US" sz="2400" dirty="0" smtClean="0">
                <a:latin typeface="+mj-lt"/>
                <a:ea typeface="+mj-ea"/>
                <a:cs typeface="+mj-cs"/>
              </a:rPr>
              <a:t>線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吸収端を使った元素濃度の３Ｄマッピング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284" y="4365104"/>
            <a:ext cx="3960812" cy="1925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テキスト ボックス 7"/>
          <p:cNvSpPr txBox="1"/>
          <p:nvPr/>
        </p:nvSpPr>
        <p:spPr>
          <a:xfrm>
            <a:off x="1069257" y="1193601"/>
            <a:ext cx="910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X-CT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61521" y="1196752"/>
            <a:ext cx="9749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EPMA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52320" y="4653136"/>
            <a:ext cx="910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X-CT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52320" y="5631631"/>
            <a:ext cx="9749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EPMA</a:t>
            </a:r>
            <a:endParaRPr kumimoji="1" lang="ja-JP" altLang="en-US" sz="2400" dirty="0">
              <a:latin typeface="+mn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5576" y="4293096"/>
            <a:ext cx="9108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X-CT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11560" y="758889"/>
            <a:ext cx="564289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+mn-ea"/>
              </a:rPr>
              <a:t>ハヤブサ試料の </a:t>
            </a:r>
            <a:r>
              <a:rPr lang="en-US" altLang="ja-JP" sz="2800" dirty="0">
                <a:latin typeface="+mn-ea"/>
              </a:rPr>
              <a:t>X </a:t>
            </a:r>
            <a:r>
              <a:rPr lang="ja-JP" altLang="en-US" sz="2800" dirty="0">
                <a:latin typeface="+mn-ea"/>
              </a:rPr>
              <a:t>線 </a:t>
            </a:r>
            <a:r>
              <a:rPr lang="en-US" altLang="ja-JP" sz="2800" dirty="0">
                <a:latin typeface="+mn-ea"/>
              </a:rPr>
              <a:t>CT </a:t>
            </a:r>
            <a:r>
              <a:rPr lang="ja-JP" altLang="en-US" sz="2800" dirty="0">
                <a:latin typeface="+mn-ea"/>
              </a:rPr>
              <a:t>解析</a:t>
            </a:r>
            <a:endParaRPr lang="ja-JP" altLang="en-US" sz="3600" dirty="0">
              <a:latin typeface="+mn-ea"/>
            </a:endParaRPr>
          </a:p>
          <a:p>
            <a:endParaRPr lang="ja-JP" altLang="en-US" sz="1200" dirty="0">
              <a:latin typeface="+mn-ea"/>
            </a:endParaRPr>
          </a:p>
          <a:p>
            <a:r>
              <a:rPr lang="en-US" altLang="ja-JP" sz="2000" dirty="0">
                <a:latin typeface="+mn-ea"/>
              </a:rPr>
              <a:t>1985 </a:t>
            </a:r>
            <a:r>
              <a:rPr lang="ja-JP" altLang="en-US" sz="2000" dirty="0" smtClean="0">
                <a:latin typeface="+mn-ea"/>
              </a:rPr>
              <a:t>頃</a:t>
            </a:r>
            <a:r>
              <a:rPr lang="en-US" altLang="ja-JP" sz="2000" dirty="0" smtClean="0">
                <a:latin typeface="+mn-ea"/>
              </a:rPr>
              <a:t>		</a:t>
            </a:r>
            <a:r>
              <a:rPr lang="ja-JP" altLang="en-US" sz="2000" dirty="0" smtClean="0">
                <a:latin typeface="+mn-ea"/>
              </a:rPr>
              <a:t>小惑星</a:t>
            </a:r>
            <a:r>
              <a:rPr lang="ja-JP" altLang="en-US" sz="2000" dirty="0">
                <a:latin typeface="+mn-ea"/>
              </a:rPr>
              <a:t>サンプルリターン小研究会</a:t>
            </a:r>
          </a:p>
          <a:p>
            <a:endParaRPr lang="en-US" altLang="ja-JP" sz="1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2000 </a:t>
            </a:r>
            <a:r>
              <a:rPr lang="ja-JP" altLang="en-US" sz="2000" dirty="0" smtClean="0">
                <a:latin typeface="+mn-ea"/>
              </a:rPr>
              <a:t>頃</a:t>
            </a:r>
            <a:r>
              <a:rPr lang="en-US" altLang="ja-JP" sz="2000" dirty="0" smtClean="0">
                <a:latin typeface="+mn-ea"/>
              </a:rPr>
              <a:t>		</a:t>
            </a:r>
            <a:r>
              <a:rPr lang="ja-JP" altLang="en-US" sz="2000" dirty="0" smtClean="0">
                <a:latin typeface="+mn-ea"/>
              </a:rPr>
              <a:t>初期分析テスト（１回目）</a:t>
            </a:r>
            <a:endParaRPr lang="ja-JP" altLang="en-US" sz="2000" dirty="0">
              <a:latin typeface="+mn-ea"/>
            </a:endParaRPr>
          </a:p>
          <a:p>
            <a:endParaRPr lang="en-US" altLang="ja-JP" sz="1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2003/5/9	</a:t>
            </a:r>
            <a:r>
              <a:rPr lang="ja-JP" altLang="en-US" sz="2000" dirty="0" smtClean="0">
                <a:latin typeface="+mn-ea"/>
              </a:rPr>
              <a:t>内之浦</a:t>
            </a:r>
            <a:r>
              <a:rPr lang="ja-JP" altLang="en-US" sz="2000" dirty="0">
                <a:latin typeface="+mn-ea"/>
              </a:rPr>
              <a:t>から打ち上げ</a:t>
            </a:r>
          </a:p>
          <a:p>
            <a:endParaRPr lang="en-US" altLang="ja-JP" sz="1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2004 </a:t>
            </a:r>
            <a:r>
              <a:rPr lang="ja-JP" altLang="en-US" sz="2000" dirty="0" smtClean="0">
                <a:latin typeface="+mn-ea"/>
              </a:rPr>
              <a:t>頃</a:t>
            </a:r>
            <a:r>
              <a:rPr lang="en-US" altLang="ja-JP" sz="2000" dirty="0" smtClean="0">
                <a:latin typeface="+mn-ea"/>
              </a:rPr>
              <a:t>		</a:t>
            </a:r>
            <a:r>
              <a:rPr lang="ja-JP" altLang="en-US" sz="2000" dirty="0" smtClean="0">
                <a:latin typeface="+mn-ea"/>
              </a:rPr>
              <a:t>初期分析テスト（２回目）</a:t>
            </a:r>
            <a:endParaRPr lang="en-US" altLang="ja-JP" sz="2000" dirty="0" smtClean="0">
              <a:latin typeface="+mn-ea"/>
            </a:endParaRPr>
          </a:p>
          <a:p>
            <a:endParaRPr lang="en-US" altLang="ja-JP" sz="1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2005/9		</a:t>
            </a:r>
            <a:r>
              <a:rPr lang="ja-JP" altLang="en-US" sz="2000" dirty="0" smtClean="0">
                <a:latin typeface="+mn-ea"/>
              </a:rPr>
              <a:t>イトカワ</a:t>
            </a:r>
            <a:r>
              <a:rPr lang="ja-JP" altLang="en-US" sz="2000" dirty="0">
                <a:latin typeface="+mn-ea"/>
              </a:rPr>
              <a:t>に到着</a:t>
            </a:r>
          </a:p>
          <a:p>
            <a:r>
              <a:rPr lang="en-US" altLang="ja-JP" sz="2000" dirty="0" smtClean="0">
                <a:latin typeface="+mn-ea"/>
              </a:rPr>
              <a:t>2005/11		</a:t>
            </a:r>
            <a:r>
              <a:rPr lang="ja-JP" altLang="en-US" sz="2000" dirty="0" smtClean="0">
                <a:latin typeface="+mn-ea"/>
              </a:rPr>
              <a:t>イトカワ</a:t>
            </a:r>
            <a:r>
              <a:rPr lang="ja-JP" altLang="en-US" sz="2000" dirty="0">
                <a:latin typeface="+mn-ea"/>
              </a:rPr>
              <a:t>にタッチダウン</a:t>
            </a:r>
          </a:p>
          <a:p>
            <a:r>
              <a:rPr lang="en-US" altLang="ja-JP" sz="2000" dirty="0">
                <a:latin typeface="+mn-ea"/>
              </a:rPr>
              <a:t>2005/12 </a:t>
            </a:r>
            <a:r>
              <a:rPr lang="en-US" altLang="ja-JP" sz="2000" dirty="0" smtClean="0">
                <a:latin typeface="+mn-ea"/>
              </a:rPr>
              <a:t>	</a:t>
            </a:r>
            <a:r>
              <a:rPr lang="ja-JP" altLang="en-US" sz="2000" dirty="0" smtClean="0">
                <a:latin typeface="+mn-ea"/>
              </a:rPr>
              <a:t>イトカワ</a:t>
            </a:r>
            <a:r>
              <a:rPr lang="ja-JP" altLang="en-US" sz="2000" dirty="0">
                <a:latin typeface="+mn-ea"/>
              </a:rPr>
              <a:t>付近で迷子</a:t>
            </a:r>
          </a:p>
          <a:p>
            <a:r>
              <a:rPr lang="en-US" altLang="ja-JP" sz="2000" dirty="0" smtClean="0">
                <a:latin typeface="+mn-ea"/>
              </a:rPr>
              <a:t>2007/9		</a:t>
            </a:r>
            <a:r>
              <a:rPr lang="ja-JP" altLang="en-US" sz="2000" dirty="0" smtClean="0">
                <a:latin typeface="+mn-ea"/>
              </a:rPr>
              <a:t>地球</a:t>
            </a:r>
            <a:r>
              <a:rPr lang="ja-JP" altLang="en-US" sz="2000" dirty="0">
                <a:latin typeface="+mn-ea"/>
              </a:rPr>
              <a:t>に向けて出発</a:t>
            </a:r>
          </a:p>
          <a:p>
            <a:r>
              <a:rPr lang="en-US" altLang="ja-JP" sz="2000" dirty="0" smtClean="0">
                <a:latin typeface="+mn-ea"/>
              </a:rPr>
              <a:t>2010/6/13	</a:t>
            </a:r>
            <a:r>
              <a:rPr lang="ja-JP" altLang="en-US" sz="2000" dirty="0" smtClean="0">
                <a:latin typeface="+mn-ea"/>
              </a:rPr>
              <a:t>ウーメラ</a:t>
            </a:r>
            <a:r>
              <a:rPr lang="ja-JP" altLang="en-US" sz="2000" dirty="0">
                <a:latin typeface="+mn-ea"/>
              </a:rPr>
              <a:t>に落下</a:t>
            </a:r>
          </a:p>
          <a:p>
            <a:endParaRPr lang="ja-JP" altLang="en-US" sz="10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2011/1		HASPET </a:t>
            </a:r>
            <a:r>
              <a:rPr lang="ja-JP" altLang="en-US" sz="2000" dirty="0">
                <a:latin typeface="+mn-ea"/>
              </a:rPr>
              <a:t>による初期分析</a:t>
            </a:r>
            <a:r>
              <a:rPr lang="ja-JP" altLang="en-US" sz="2000" dirty="0" smtClean="0">
                <a:latin typeface="+mn-ea"/>
              </a:rPr>
              <a:t>開始</a:t>
            </a:r>
            <a:endParaRPr lang="en-US" altLang="ja-JP" sz="2000" dirty="0" smtClean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2011/1</a:t>
            </a:r>
            <a:r>
              <a:rPr lang="ja-JP" altLang="en-US" sz="2000" dirty="0" err="1" smtClean="0">
                <a:latin typeface="+mn-ea"/>
              </a:rPr>
              <a:t>、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err="1" smtClean="0">
                <a:latin typeface="+mn-ea"/>
              </a:rPr>
              <a:t>、</a:t>
            </a:r>
            <a:r>
              <a:rPr lang="en-US" altLang="ja-JP" sz="2000" dirty="0" smtClean="0">
                <a:latin typeface="+mn-ea"/>
              </a:rPr>
              <a:t>10	SPring-8  BL47XU </a:t>
            </a:r>
            <a:r>
              <a:rPr lang="ja-JP" altLang="en-US" sz="2000" dirty="0" smtClean="0">
                <a:latin typeface="+mn-ea"/>
              </a:rPr>
              <a:t>で </a:t>
            </a:r>
            <a:r>
              <a:rPr lang="en-US" altLang="ja-JP" sz="2000" dirty="0" smtClean="0">
                <a:latin typeface="+mn-ea"/>
              </a:rPr>
              <a:t>X </a:t>
            </a:r>
            <a:r>
              <a:rPr lang="ja-JP" altLang="en-US" sz="2000" dirty="0" smtClean="0">
                <a:latin typeface="+mn-ea"/>
              </a:rPr>
              <a:t>線 </a:t>
            </a:r>
            <a:r>
              <a:rPr lang="en-US" altLang="ja-JP" sz="2000" dirty="0" smtClean="0">
                <a:latin typeface="+mn-ea"/>
              </a:rPr>
              <a:t>CT</a:t>
            </a:r>
            <a:endParaRPr lang="ja-JP" altLang="en-US" sz="20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2011/8		Science </a:t>
            </a:r>
            <a:r>
              <a:rPr lang="ja-JP" altLang="en-US" sz="2000" dirty="0" smtClean="0">
                <a:latin typeface="+mn-ea"/>
              </a:rPr>
              <a:t>特集号</a:t>
            </a:r>
            <a:endParaRPr lang="ja-JP" altLang="en-US" sz="2000" dirty="0">
              <a:latin typeface="+mn-ea"/>
            </a:endParaRPr>
          </a:p>
          <a:p>
            <a:r>
              <a:rPr lang="en-US" altLang="ja-JP" sz="2000" dirty="0" smtClean="0">
                <a:latin typeface="+mn-ea"/>
              </a:rPr>
              <a:t>2012/1		</a:t>
            </a:r>
            <a:r>
              <a:rPr lang="ja-JP" altLang="en-US" sz="2000" dirty="0" smtClean="0">
                <a:latin typeface="+mn-ea"/>
              </a:rPr>
              <a:t>ハヤブサ</a:t>
            </a:r>
            <a:r>
              <a:rPr lang="ja-JP" altLang="en-US" sz="2000" dirty="0">
                <a:latin typeface="+mn-ea"/>
              </a:rPr>
              <a:t>試料の公募分析開始</a:t>
            </a:r>
            <a:endParaRPr kumimoji="1" lang="en-US" altLang="ja-JP" sz="2000" dirty="0" smtClean="0">
              <a:latin typeface="+mn-ea"/>
            </a:endParaRPr>
          </a:p>
        </p:txBody>
      </p:sp>
      <p:pic>
        <p:nvPicPr>
          <p:cNvPr id="5" name="itokawa_aizu5.04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10000" y="1821600"/>
            <a:ext cx="35814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9775" y="620414"/>
          <a:ext cx="4224338" cy="5976938"/>
        </p:xfrm>
        <a:graphic>
          <a:graphicData uri="http://schemas.openxmlformats.org/presentationml/2006/ole">
            <p:oleObj spid="_x0000_s8194" name="Acrobat Document" r:id="rId3" imgW="5667300" imgH="8019870" progId="AcroExch.Document.7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741863" y="619125"/>
          <a:ext cx="4224337" cy="5976938"/>
        </p:xfrm>
        <a:graphic>
          <a:graphicData uri="http://schemas.openxmlformats.org/presentationml/2006/ole">
            <p:oleObj spid="_x0000_s8195" name="Acrobat Document" r:id="rId4" imgW="5667300" imgH="8019870" progId="AcroExch.Document.7">
              <p:embed/>
            </p:oleObj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469925" y="61936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2</a:t>
            </a:r>
            <a:r>
              <a:rPr kumimoji="1" lang="en-US" altLang="ja-JP" dirty="0" smtClean="0"/>
              <a:t>/6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743125" y="61936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</a:t>
            </a:r>
            <a:r>
              <a:rPr kumimoji="1" lang="en-US" altLang="ja-JP" dirty="0" smtClean="0"/>
              <a:t>/6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9775" y="620415"/>
          <a:ext cx="4224338" cy="5976937"/>
        </p:xfrm>
        <a:graphic>
          <a:graphicData uri="http://schemas.openxmlformats.org/presentationml/2006/ole">
            <p:oleObj spid="_x0000_s9218" name="Acrobat Document" r:id="rId3" imgW="5667300" imgH="8019870" progId="AcroExch.Document.7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741863" y="620713"/>
          <a:ext cx="4224337" cy="5976937"/>
        </p:xfrm>
        <a:graphic>
          <a:graphicData uri="http://schemas.openxmlformats.org/presentationml/2006/ole">
            <p:oleObj spid="_x0000_s9219" name="Acrobat Document" r:id="rId4" imgW="5667300" imgH="8019870" progId="AcroExch.Document.7">
              <p:embed/>
            </p:oleObj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471600" y="6192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kumimoji="1" lang="en-US" altLang="ja-JP" dirty="0" smtClean="0"/>
              <a:t>/6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743125" y="61920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5</a:t>
            </a:r>
            <a:r>
              <a:rPr kumimoji="1" lang="en-US" altLang="ja-JP" dirty="0" smtClean="0"/>
              <a:t>/6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9900" y="619125"/>
          <a:ext cx="4224338" cy="5978525"/>
        </p:xfrm>
        <a:graphic>
          <a:graphicData uri="http://schemas.openxmlformats.org/presentationml/2006/ole">
            <p:oleObj spid="_x0000_s7170" name="Acrobat Document" r:id="rId4" imgW="5667300" imgH="8019870" progId="AcroExch.Document.7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41863" y="619125"/>
          <a:ext cx="4224337" cy="5976938"/>
        </p:xfrm>
        <a:graphic>
          <a:graphicData uri="http://schemas.openxmlformats.org/presentationml/2006/ole">
            <p:oleObj spid="_x0000_s7171" name="Acrobat Document" r:id="rId5" imgW="5667300" imgH="8019870" progId="AcroExch.Document.7">
              <p:embed/>
            </p:oleObj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471600" y="61735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1/6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4800" y="61735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6</a:t>
            </a:r>
            <a:r>
              <a:rPr kumimoji="1" lang="en-US" altLang="ja-JP" dirty="0" smtClean="0"/>
              <a:t>/6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kasa\Desktop\sp8ct\dual_energy\0024_SE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230880" cy="2880360"/>
          </a:xfrm>
          <a:prstGeom prst="rect">
            <a:avLst/>
          </a:prstGeom>
          <a:noFill/>
        </p:spPr>
      </p:pic>
      <p:pic>
        <p:nvPicPr>
          <p:cNvPr id="1027" name="Picture 3" descr="C:\Users\tsukasa\Desktop\sp8ct\dual_energy\0024_XC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1428" y="1772816"/>
            <a:ext cx="5433060" cy="2602230"/>
          </a:xfrm>
          <a:prstGeom prst="rect">
            <a:avLst/>
          </a:prstGeom>
          <a:noFill/>
        </p:spPr>
      </p:pic>
      <p:pic>
        <p:nvPicPr>
          <p:cNvPr id="1028" name="Picture 4" descr="C:\Users\tsukasa\Desktop\sp8ct\dual_energy\0024_HG7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653136"/>
            <a:ext cx="2259330" cy="1619250"/>
          </a:xfrm>
          <a:prstGeom prst="rect">
            <a:avLst/>
          </a:prstGeom>
          <a:noFill/>
        </p:spPr>
      </p:pic>
      <p:pic>
        <p:nvPicPr>
          <p:cNvPr id="1029" name="Picture 5" descr="C:\Users\tsukasa\Desktop\sp8ct\dual_energy\0024_HG8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653136"/>
            <a:ext cx="2190750" cy="162306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270999" y="344850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RA-QD02-0024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ukasa\Desktop\sp8ct\dual_energy\0024_HG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084138"/>
            <a:ext cx="2600325" cy="2619375"/>
          </a:xfrm>
          <a:prstGeom prst="rect">
            <a:avLst/>
          </a:prstGeom>
          <a:noFill/>
        </p:spPr>
      </p:pic>
      <p:pic>
        <p:nvPicPr>
          <p:cNvPr id="2051" name="Picture 3" descr="C:\Users\tsukasa\Desktop\sp8ct\dual_energy\diagram.tif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69" y="1093559"/>
            <a:ext cx="1986915" cy="2767489"/>
          </a:xfrm>
          <a:prstGeom prst="rect">
            <a:avLst/>
          </a:prstGeom>
          <a:noFill/>
        </p:spPr>
      </p:pic>
      <p:pic>
        <p:nvPicPr>
          <p:cNvPr id="2055" name="Picture 7" descr="C:\Users\tsukasa\Desktop\sp8ct\dual_energy\0024_XCT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82739"/>
            <a:ext cx="5433060" cy="2602230"/>
          </a:xfrm>
          <a:prstGeom prst="rect">
            <a:avLst/>
          </a:prstGeom>
          <a:noFill/>
        </p:spPr>
      </p:pic>
      <p:pic>
        <p:nvPicPr>
          <p:cNvPr id="2056" name="Picture 8" descr="C:\Users\tsukasa\Desktop\sp8ct\dual_energy\0024_PM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982739"/>
            <a:ext cx="2708910" cy="2614613"/>
          </a:xfrm>
          <a:prstGeom prst="rect">
            <a:avLst/>
          </a:prstGeom>
          <a:noFill/>
        </p:spPr>
      </p:pic>
      <p:pic>
        <p:nvPicPr>
          <p:cNvPr id="1026" name="Picture 2" descr="C:\Users\tsukasa\Desktop\sp8ct\dual_energy\0024_DM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097657"/>
            <a:ext cx="2600325" cy="2619375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270999" y="344850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RA-QD02-0024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sukasa\Desktop\sp8ct\dual_energy\0024_SE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85318"/>
            <a:ext cx="4038600" cy="3600450"/>
          </a:xfrm>
          <a:prstGeom prst="rect">
            <a:avLst/>
          </a:prstGeom>
          <a:noFill/>
        </p:spPr>
      </p:pic>
      <p:pic>
        <p:nvPicPr>
          <p:cNvPr id="5123" name="Picture 3" descr="C:\Users\tsukasa\Desktop\sp8ct\dual_energy\0024_P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00274"/>
            <a:ext cx="3461385" cy="3340894"/>
          </a:xfrm>
          <a:prstGeom prst="rect">
            <a:avLst/>
          </a:prstGeom>
          <a:noFill/>
        </p:spPr>
      </p:pic>
      <p:pic>
        <p:nvPicPr>
          <p:cNvPr id="5124" name="Picture 4" descr="C:\Users\tsukasa\Desktop\sp8ct\dual_energy\legend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5185176"/>
            <a:ext cx="1466850" cy="1340168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270999" y="332656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RA-QD02-0024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ukasa\Desktop\sp8ct\dual_energy\0031_SEM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2703195" cy="2165985"/>
          </a:xfrm>
          <a:prstGeom prst="rect">
            <a:avLst/>
          </a:prstGeom>
          <a:noFill/>
        </p:spPr>
      </p:pic>
      <p:pic>
        <p:nvPicPr>
          <p:cNvPr id="2051" name="Picture 3" descr="C:\Users\tsukasa\Desktop\sp8ct\dual_energy\0031_XCT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268760"/>
            <a:ext cx="4763929" cy="2180273"/>
          </a:xfrm>
          <a:prstGeom prst="rect">
            <a:avLst/>
          </a:prstGeom>
          <a:noFill/>
        </p:spPr>
      </p:pic>
      <p:pic>
        <p:nvPicPr>
          <p:cNvPr id="2052" name="Picture 4" descr="C:\Users\tsukasa\Desktop\sp8ct\dual_energy\0031_HG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2600325" cy="2619375"/>
          </a:xfrm>
          <a:prstGeom prst="rect">
            <a:avLst/>
          </a:prstGeom>
          <a:noFill/>
        </p:spPr>
      </p:pic>
      <p:pic>
        <p:nvPicPr>
          <p:cNvPr id="2053" name="Picture 5" descr="C:\Users\tsukasa\Desktop\sp8ct\dual_energy\0031_DM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789040"/>
            <a:ext cx="2600325" cy="2619375"/>
          </a:xfrm>
          <a:prstGeom prst="rect">
            <a:avLst/>
          </a:prstGeom>
          <a:noFill/>
        </p:spPr>
      </p:pic>
      <p:pic>
        <p:nvPicPr>
          <p:cNvPr id="2054" name="Picture 6" descr="C:\Users\tsukasa\Desktop\sp8ct\dual_energy\0031_PM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789040"/>
            <a:ext cx="2400300" cy="2232660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270999" y="344850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RA-QD02-0031</a:t>
            </a:r>
            <a:endParaRPr kumimoji="1" lang="ja-JP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kasa\Desktop\sp8ct\SPring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829" y="937602"/>
            <a:ext cx="3967163" cy="2582704"/>
          </a:xfrm>
          <a:prstGeom prst="rect">
            <a:avLst/>
          </a:prstGeom>
          <a:noFill/>
        </p:spPr>
      </p:pic>
      <p:pic>
        <p:nvPicPr>
          <p:cNvPr id="1027" name="Picture 3" descr="C:\Users\tsukasa\Desktop\sp8ct\bl_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2143" y="1009610"/>
            <a:ext cx="4024313" cy="5299710"/>
          </a:xfrm>
          <a:prstGeom prst="rect">
            <a:avLst/>
          </a:prstGeom>
          <a:noFill/>
        </p:spPr>
      </p:pic>
      <p:pic>
        <p:nvPicPr>
          <p:cNvPr id="1028" name="Picture 4" descr="C:\Users\tsukasa\Desktop\sp8ct\campus-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529890"/>
            <a:ext cx="4024313" cy="2773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7154523" cy="2000548"/>
          </a:xfrm>
        </p:spPr>
        <p:txBody>
          <a:bodyPr wrap="none">
            <a:spAutoFit/>
          </a:bodyPr>
          <a:lstStyle/>
          <a:p>
            <a:pPr algn="l"/>
            <a:r>
              <a:rPr lang="ja-JP" altLang="en-US" sz="3200" dirty="0" smtClean="0">
                <a:latin typeface="+mn-ea"/>
                <a:ea typeface="+mn-ea"/>
              </a:rPr>
              <a:t>岩石中の鉱物粒子の形状解析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1600" dirty="0" smtClean="0">
                <a:latin typeface="+mn-ea"/>
                <a:ea typeface="+mn-ea"/>
              </a:rPr>
              <a:t/>
            </a:r>
            <a:br>
              <a:rPr lang="en-US" altLang="ja-JP" sz="1600" dirty="0" smtClean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    </a:t>
            </a:r>
            <a:r>
              <a:rPr lang="ja-JP" altLang="en-US" sz="2400" dirty="0" smtClean="0">
                <a:latin typeface="+mn-ea"/>
                <a:ea typeface="+mn-ea"/>
              </a:rPr>
              <a:t>幌</a:t>
            </a:r>
            <a:r>
              <a:rPr lang="ja-JP" altLang="en-US" sz="2400" dirty="0">
                <a:latin typeface="+mn-ea"/>
                <a:ea typeface="+mn-ea"/>
              </a:rPr>
              <a:t>満岩体の </a:t>
            </a:r>
            <a:r>
              <a:rPr lang="en-US" altLang="ja-JP" sz="2800" dirty="0" err="1" smtClean="0">
                <a:latin typeface="+mn-ea"/>
                <a:ea typeface="+mn-ea"/>
              </a:rPr>
              <a:t>symplectite</a:t>
            </a:r>
            <a:r>
              <a:rPr lang="ja-JP" altLang="en-US" sz="2400" dirty="0" err="1" smtClean="0">
                <a:latin typeface="+mn-ea"/>
                <a:ea typeface="+mn-ea"/>
              </a:rPr>
              <a:t>、</a:t>
            </a:r>
            <a:r>
              <a:rPr lang="en-US" altLang="ja-JP" sz="2400" dirty="0" smtClean="0">
                <a:latin typeface="+mn-ea"/>
                <a:ea typeface="+mn-ea"/>
              </a:rPr>
              <a:t>uz1</a:t>
            </a:r>
            <a:r>
              <a:rPr lang="ja-JP" altLang="en-US" sz="2400" dirty="0">
                <a:latin typeface="+mn-ea"/>
                <a:ea typeface="+mn-ea"/>
              </a:rPr>
              <a:t>（</a:t>
            </a:r>
            <a:r>
              <a:rPr lang="en-US" altLang="ja-JP" sz="2400" dirty="0" smtClean="0">
                <a:latin typeface="+mn-ea"/>
                <a:ea typeface="+mn-ea"/>
              </a:rPr>
              <a:t>0.3 mm </a:t>
            </a:r>
            <a:r>
              <a:rPr lang="ja-JP" altLang="en-US" sz="2400" dirty="0" smtClean="0">
                <a:latin typeface="+mn-ea"/>
                <a:ea typeface="+mn-ea"/>
              </a:rPr>
              <a:t>径）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</a:t>
            </a:r>
            <a:r>
              <a:rPr lang="ja-JP" altLang="en-US" sz="2400" dirty="0" smtClean="0">
                <a:latin typeface="+mn-ea"/>
                <a:ea typeface="+mn-ea"/>
              </a:rPr>
              <a:t>３種類の構成鉱物（</a:t>
            </a:r>
            <a:r>
              <a:rPr lang="en-US" altLang="ja-JP" sz="2400" dirty="0" smtClean="0">
                <a:latin typeface="+mn-ea"/>
                <a:ea typeface="+mn-ea"/>
              </a:rPr>
              <a:t>two-</a:t>
            </a:r>
            <a:r>
              <a:rPr lang="en-US" altLang="ja-JP" sz="2400" dirty="0" err="1" smtClean="0">
                <a:latin typeface="+mn-ea"/>
                <a:ea typeface="+mn-ea"/>
              </a:rPr>
              <a:t>pyroxines</a:t>
            </a:r>
            <a:r>
              <a:rPr lang="en-US" altLang="ja-JP" sz="2400" dirty="0" smtClean="0">
                <a:latin typeface="+mn-ea"/>
                <a:ea typeface="+mn-ea"/>
              </a:rPr>
              <a:t> and </a:t>
            </a:r>
            <a:r>
              <a:rPr lang="en-US" altLang="ja-JP" sz="2400" dirty="0" err="1" smtClean="0">
                <a:latin typeface="+mn-ea"/>
                <a:ea typeface="+mn-ea"/>
              </a:rPr>
              <a:t>spinel</a:t>
            </a:r>
            <a:r>
              <a:rPr lang="ja-JP" altLang="en-US" sz="2400" dirty="0" smtClean="0">
                <a:latin typeface="+mn-ea"/>
                <a:ea typeface="+mn-ea"/>
              </a:rPr>
              <a:t>）：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</a:t>
            </a:r>
            <a:r>
              <a:rPr lang="en-US" altLang="ja-JP" sz="2400" dirty="0" err="1" smtClean="0">
                <a:latin typeface="+mn-ea"/>
                <a:ea typeface="+mn-ea"/>
              </a:rPr>
              <a:t>opx</a:t>
            </a:r>
            <a:r>
              <a:rPr lang="ja-JP" altLang="en-US" sz="2400" dirty="0" smtClean="0">
                <a:latin typeface="+mn-ea"/>
                <a:ea typeface="+mn-ea"/>
              </a:rPr>
              <a:t>（</a:t>
            </a:r>
            <a:r>
              <a:rPr lang="en-US" altLang="ja-JP" sz="2400" dirty="0" smtClean="0">
                <a:latin typeface="+mn-ea"/>
                <a:ea typeface="+mn-ea"/>
              </a:rPr>
              <a:t>Mg</a:t>
            </a:r>
            <a:r>
              <a:rPr lang="ja-JP" altLang="en-US" sz="2400" dirty="0" smtClean="0">
                <a:latin typeface="+mn-ea"/>
                <a:ea typeface="+mn-ea"/>
              </a:rPr>
              <a:t>）、</a:t>
            </a:r>
            <a:r>
              <a:rPr lang="en-US" altLang="ja-JP" sz="2400" dirty="0" err="1" smtClean="0">
                <a:latin typeface="+mn-ea"/>
                <a:ea typeface="+mn-ea"/>
              </a:rPr>
              <a:t>cpx</a:t>
            </a:r>
            <a:r>
              <a:rPr lang="ja-JP" altLang="en-US" sz="2400" dirty="0" smtClean="0">
                <a:latin typeface="+mn-ea"/>
                <a:ea typeface="+mn-ea"/>
              </a:rPr>
              <a:t>（</a:t>
            </a:r>
            <a:r>
              <a:rPr lang="en-US" altLang="ja-JP" sz="2400" dirty="0" smtClean="0">
                <a:latin typeface="+mn-ea"/>
                <a:ea typeface="+mn-ea"/>
              </a:rPr>
              <a:t>Ca</a:t>
            </a:r>
            <a:r>
              <a:rPr lang="ja-JP" altLang="en-US" sz="2400" dirty="0" smtClean="0">
                <a:latin typeface="+mn-ea"/>
                <a:ea typeface="+mn-ea"/>
              </a:rPr>
              <a:t>）、</a:t>
            </a:r>
            <a:r>
              <a:rPr lang="en-US" altLang="ja-JP" sz="2400" dirty="0" err="1" smtClean="0">
                <a:latin typeface="+mn-ea"/>
                <a:ea typeface="+mn-ea"/>
              </a:rPr>
              <a:t>spl</a:t>
            </a:r>
            <a:r>
              <a:rPr lang="ja-JP" altLang="en-US" sz="2400" dirty="0" smtClean="0">
                <a:latin typeface="+mn-ea"/>
                <a:ea typeface="+mn-ea"/>
              </a:rPr>
              <a:t>（</a:t>
            </a:r>
            <a:r>
              <a:rPr lang="en-US" altLang="ja-JP" sz="2400" dirty="0" smtClean="0">
                <a:latin typeface="+mn-ea"/>
                <a:ea typeface="+mn-ea"/>
              </a:rPr>
              <a:t>Cr</a:t>
            </a:r>
            <a:r>
              <a:rPr lang="ja-JP" altLang="en-US" sz="2400" dirty="0" smtClean="0">
                <a:latin typeface="+mn-ea"/>
                <a:ea typeface="+mn-ea"/>
              </a:rPr>
              <a:t> と </a:t>
            </a:r>
            <a:r>
              <a:rPr lang="en-US" altLang="ja-JP" sz="2400" dirty="0" smtClean="0">
                <a:latin typeface="+mn-ea"/>
                <a:ea typeface="+mn-ea"/>
              </a:rPr>
              <a:t>Fe</a:t>
            </a:r>
            <a:r>
              <a:rPr lang="ja-JP" altLang="en-US" sz="2400" dirty="0" smtClean="0">
                <a:latin typeface="+mn-ea"/>
                <a:ea typeface="+mn-ea"/>
              </a:rPr>
              <a:t> を含む）</a:t>
            </a:r>
            <a:endParaRPr kumimoji="1" lang="ja-JP" altLang="en-US" sz="2400" dirty="0">
              <a:latin typeface="+mn-ea"/>
              <a:ea typeface="+mn-ea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44408" y="3348592"/>
            <a:ext cx="3600000" cy="2600688"/>
          </a:xfrm>
          <a:prstGeom prst="rect">
            <a:avLst/>
          </a:prstGeom>
          <a:noFill/>
          <a:ln/>
        </p:spPr>
      </p:pic>
      <p:pic>
        <p:nvPicPr>
          <p:cNvPr id="5" name="xct_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83600" y="2998800"/>
            <a:ext cx="3200400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z1_spl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00000" y="1412776"/>
            <a:ext cx="3543300" cy="4886325"/>
          </a:xfrm>
          <a:prstGeom prst="rect">
            <a:avLst/>
          </a:prstGeom>
        </p:spPr>
      </p:pic>
      <p:pic>
        <p:nvPicPr>
          <p:cNvPr id="5" name="spl_sfo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860000" y="1412776"/>
            <a:ext cx="3543300" cy="48863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9410" y="620688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クラスタ・ラベリングと楕円体近似</a:t>
            </a:r>
            <a:endParaRPr kumimoji="1" lang="ja-JP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67544" y="476672"/>
            <a:ext cx="30444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+mn-ea"/>
              </a:rPr>
              <a:t>２点相関係数、</a:t>
            </a:r>
            <a:r>
              <a:rPr lang="en-US" altLang="ja-JP" sz="2400" dirty="0" smtClean="0">
                <a:latin typeface="+mn-ea"/>
              </a:rPr>
              <a:t>2CC(d)</a:t>
            </a:r>
            <a:endParaRPr lang="en-US" altLang="ja-JP" sz="2400" dirty="0">
              <a:latin typeface="+mn-ea"/>
            </a:endParaRPr>
          </a:p>
          <a:p>
            <a:endParaRPr lang="en-US" altLang="ja-JP" sz="16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物体像を表す２値画像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>
                <a:latin typeface="+mn-ea"/>
              </a:rPr>
              <a:t>の</a:t>
            </a:r>
            <a:r>
              <a:rPr lang="ja-JP" altLang="en-US" sz="2000" dirty="0" smtClean="0">
                <a:latin typeface="+mn-ea"/>
              </a:rPr>
              <a:t>上で値</a:t>
            </a:r>
            <a:r>
              <a:rPr kumimoji="1" lang="ja-JP" altLang="en-US" sz="2000" dirty="0" smtClean="0">
                <a:latin typeface="+mn-ea"/>
              </a:rPr>
              <a:t>１の画素から</a:t>
            </a:r>
            <a:endParaRPr kumimoji="1" lang="en-US" altLang="ja-JP" sz="2000" dirty="0" smtClean="0">
              <a:latin typeface="+mn-ea"/>
            </a:endParaRPr>
          </a:p>
          <a:p>
            <a:r>
              <a:rPr kumimoji="1" lang="ja-JP" altLang="en-US" sz="2000" dirty="0" smtClean="0">
                <a:latin typeface="+mn-ea"/>
              </a:rPr>
              <a:t>距離 </a:t>
            </a:r>
            <a:r>
              <a:rPr kumimoji="1" lang="en-US" altLang="ja-JP" sz="2000" dirty="0" smtClean="0">
                <a:latin typeface="+mn-ea"/>
              </a:rPr>
              <a:t>d</a:t>
            </a:r>
            <a:r>
              <a:rPr lang="ja-JP" altLang="en-US" sz="2000" dirty="0">
                <a:latin typeface="+mn-ea"/>
              </a:rPr>
              <a:t> </a:t>
            </a:r>
            <a:r>
              <a:rPr kumimoji="1" lang="ja-JP" altLang="en-US" sz="2000" dirty="0" err="1" smtClean="0">
                <a:latin typeface="+mn-ea"/>
              </a:rPr>
              <a:t>だけ</a:t>
            </a:r>
            <a:r>
              <a:rPr lang="ja-JP" altLang="en-US" sz="2000" dirty="0" smtClean="0">
                <a:latin typeface="+mn-ea"/>
              </a:rPr>
              <a:t>離れた画素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の値が１である確率。</a:t>
            </a:r>
            <a:endParaRPr lang="en-US" altLang="ja-JP" sz="2000" dirty="0" smtClean="0">
              <a:latin typeface="+mn-ea"/>
            </a:endParaRPr>
          </a:p>
          <a:p>
            <a:r>
              <a:rPr lang="ja-JP" altLang="en-US" sz="2000" dirty="0" smtClean="0">
                <a:latin typeface="+mn-ea"/>
              </a:rPr>
              <a:t>２値画像から計算可能。</a:t>
            </a:r>
            <a:endParaRPr kumimoji="1" lang="en-US" altLang="ja-JP" sz="2000" dirty="0" smtClean="0"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5991671"/>
            <a:ext cx="816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n-ea"/>
              </a:rPr>
              <a:t>2CC </a:t>
            </a:r>
            <a:r>
              <a:rPr kumimoji="1" lang="ja-JP" altLang="en-US" sz="2400" dirty="0" smtClean="0">
                <a:latin typeface="+mn-ea"/>
              </a:rPr>
              <a:t>マップ上の高相関領域 → </a:t>
            </a:r>
            <a:r>
              <a:rPr lang="ja-JP" altLang="en-US" sz="2400" dirty="0" smtClean="0">
                <a:latin typeface="+mn-ea"/>
              </a:rPr>
              <a:t>物体像の平均的な形状と配列</a:t>
            </a:r>
            <a:endParaRPr kumimoji="1" lang="ja-JP" altLang="en-US" sz="2400" dirty="0">
              <a:latin typeface="+mn-ea"/>
            </a:endParaRPr>
          </a:p>
        </p:txBody>
      </p:sp>
      <p:pic>
        <p:nvPicPr>
          <p:cNvPr id="6" name="2cc_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2000" y="3103200"/>
            <a:ext cx="2400300" cy="2486025"/>
          </a:xfrm>
          <a:prstGeom prst="rect">
            <a:avLst/>
          </a:prstGeom>
        </p:spPr>
      </p:pic>
      <p:pic>
        <p:nvPicPr>
          <p:cNvPr id="7" name="spl+hcr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531600" y="990000"/>
            <a:ext cx="5257800" cy="488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3585" y="1385475"/>
            <a:ext cx="7758855" cy="5139869"/>
          </a:xfrm>
        </p:spPr>
        <p:txBody>
          <a:bodyPr wrap="none">
            <a:spAutoFit/>
          </a:bodyPr>
          <a:lstStyle/>
          <a:p>
            <a:pPr algn="l"/>
            <a:r>
              <a:rPr lang="en-US" altLang="ja-JP" sz="3200" dirty="0" smtClean="0">
                <a:latin typeface="+mn-ea"/>
                <a:ea typeface="+mn-ea"/>
              </a:rPr>
              <a:t>SP-</a:t>
            </a:r>
            <a:r>
              <a:rPr lang="en-US" altLang="ja-JP" sz="3200" strike="dblStrike" dirty="0" err="1" smtClean="0">
                <a:latin typeface="+mn-ea"/>
                <a:ea typeface="+mn-ea"/>
              </a:rPr>
              <a:t>μ</a:t>
            </a:r>
            <a:r>
              <a:rPr lang="en-US" altLang="ja-JP" sz="3200" dirty="0" err="1" smtClean="0">
                <a:latin typeface="+mn-ea"/>
                <a:ea typeface="+mn-ea"/>
              </a:rPr>
              <a:t>CT</a:t>
            </a:r>
            <a:r>
              <a:rPr lang="en-US" altLang="ja-JP" sz="3200" dirty="0" smtClean="0">
                <a:latin typeface="+mn-ea"/>
                <a:ea typeface="+mn-ea"/>
              </a:rPr>
              <a:t> </a:t>
            </a:r>
            <a:r>
              <a:rPr lang="ja-JP" altLang="en-US" sz="3200" dirty="0" smtClean="0">
                <a:latin typeface="+mn-ea"/>
                <a:ea typeface="+mn-ea"/>
              </a:rPr>
              <a:t>を用いた３Ｄ画像解析の</a:t>
            </a:r>
            <a:r>
              <a:rPr lang="ja-JP" altLang="en-US" sz="3200" dirty="0" smtClean="0">
                <a:solidFill>
                  <a:srgbClr val="0070C0"/>
                </a:solidFill>
                <a:latin typeface="+mn-ea"/>
                <a:ea typeface="+mn-ea"/>
              </a:rPr>
              <a:t>現状</a:t>
            </a:r>
            <a:r>
              <a:rPr lang="en-US" altLang="ja-JP" sz="3200" dirty="0" smtClean="0">
                <a:latin typeface="+mn-ea"/>
                <a:ea typeface="+mn-ea"/>
              </a:rPr>
              <a:t/>
            </a:r>
            <a:br>
              <a:rPr lang="en-US" altLang="ja-JP" sz="3200" dirty="0" smtClean="0">
                <a:latin typeface="+mn-ea"/>
                <a:ea typeface="+mn-ea"/>
              </a:rPr>
            </a:br>
            <a:r>
              <a:rPr lang="en-US" altLang="ja-JP" sz="1600" dirty="0" smtClean="0">
                <a:latin typeface="+mn-ea"/>
                <a:ea typeface="+mn-ea"/>
              </a:rPr>
              <a:t/>
            </a:r>
            <a:br>
              <a:rPr lang="en-US" altLang="ja-JP" sz="1600" dirty="0" smtClean="0">
                <a:latin typeface="+mn-ea"/>
                <a:ea typeface="+mn-ea"/>
              </a:rPr>
            </a:br>
            <a:r>
              <a:rPr lang="en-US" altLang="ja-JP" sz="3200" dirty="0" smtClean="0">
                <a:latin typeface="+mn-ea"/>
                <a:ea typeface="+mn-ea"/>
              </a:rPr>
              <a:t>    </a:t>
            </a:r>
            <a:r>
              <a:rPr lang="en-US" altLang="ja-JP" sz="2400" dirty="0" smtClean="0">
                <a:latin typeface="+mn-ea"/>
                <a:ea typeface="+mn-ea"/>
              </a:rPr>
              <a:t>SP-</a:t>
            </a:r>
            <a:r>
              <a:rPr lang="en-US" altLang="ja-JP" sz="2400" strike="dblStrike" dirty="0" err="1" smtClean="0">
                <a:latin typeface="+mn-ea"/>
                <a:ea typeface="+mn-ea"/>
              </a:rPr>
              <a:t>μ</a:t>
            </a:r>
            <a:r>
              <a:rPr lang="en-US" altLang="ja-JP" sz="2400" dirty="0" err="1" smtClean="0">
                <a:latin typeface="+mn-ea"/>
                <a:ea typeface="+mn-ea"/>
              </a:rPr>
              <a:t>CT</a:t>
            </a:r>
            <a:r>
              <a:rPr lang="en-US" altLang="ja-JP" sz="2400" dirty="0" smtClean="0">
                <a:latin typeface="+mn-ea"/>
                <a:ea typeface="+mn-ea"/>
              </a:rPr>
              <a:t> </a:t>
            </a:r>
            <a:r>
              <a:rPr lang="ja-JP" altLang="en-US" sz="2400" dirty="0">
                <a:latin typeface="+mn-ea"/>
                <a:ea typeface="+mn-ea"/>
              </a:rPr>
              <a:t>画像</a:t>
            </a:r>
            <a:r>
              <a:rPr lang="en-US" altLang="ja-JP" sz="2400" dirty="0">
                <a:latin typeface="+mn-ea"/>
                <a:ea typeface="+mn-ea"/>
              </a:rPr>
              <a:t/>
            </a:r>
            <a:br>
              <a:rPr lang="en-US" altLang="ja-JP" sz="2400" dirty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</a:t>
            </a:r>
            <a:r>
              <a:rPr lang="ja-JP" altLang="en-US" sz="2400" dirty="0" smtClean="0">
                <a:latin typeface="+mn-ea"/>
                <a:ea typeface="+mn-ea"/>
              </a:rPr>
              <a:t>空間的</a:t>
            </a:r>
            <a:r>
              <a:rPr lang="ja-JP" altLang="en-US" sz="2400" dirty="0">
                <a:latin typeface="+mn-ea"/>
                <a:ea typeface="+mn-ea"/>
              </a:rPr>
              <a:t>にも値に関しても定量的である。</a:t>
            </a:r>
            <a:r>
              <a:rPr lang="en-US" altLang="ja-JP" sz="2400" dirty="0">
                <a:latin typeface="+mn-ea"/>
                <a:ea typeface="+mn-ea"/>
              </a:rPr>
              <a:t/>
            </a:r>
            <a:br>
              <a:rPr lang="en-US" altLang="ja-JP" sz="2400" dirty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FZP </a:t>
            </a:r>
            <a:r>
              <a:rPr lang="ja-JP" altLang="en-US" sz="2400" dirty="0" smtClean="0">
                <a:latin typeface="+mn-ea"/>
                <a:ea typeface="+mn-ea"/>
              </a:rPr>
              <a:t>による</a:t>
            </a:r>
            <a:r>
              <a:rPr lang="ja-JP" altLang="en-US" sz="2400" dirty="0">
                <a:latin typeface="+mn-ea"/>
                <a:ea typeface="+mn-ea"/>
              </a:rPr>
              <a:t>高空間分解能化も達成されつつある。</a:t>
            </a:r>
            <a:r>
              <a:rPr lang="en-US" altLang="ja-JP" sz="2400" dirty="0">
                <a:latin typeface="+mn-ea"/>
                <a:ea typeface="+mn-ea"/>
              </a:rPr>
              <a:t/>
            </a:r>
            <a:br>
              <a:rPr lang="en-US" altLang="ja-JP" sz="2400" dirty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</a:t>
            </a:r>
            <a:r>
              <a:rPr lang="ja-JP" altLang="en-US" sz="2400" dirty="0" smtClean="0">
                <a:latin typeface="+mn-ea"/>
                <a:ea typeface="+mn-ea"/>
              </a:rPr>
              <a:t>大視野化 → データ量増大 → 取り扱いが困難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1200" dirty="0" smtClean="0">
                <a:latin typeface="+mn-ea"/>
                <a:ea typeface="+mn-ea"/>
              </a:rPr>
              <a:t/>
            </a:r>
            <a:br>
              <a:rPr lang="en-US" altLang="ja-JP" sz="1200" dirty="0" smtClean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    </a:t>
            </a:r>
            <a:r>
              <a:rPr lang="ja-JP" altLang="en-US" sz="2400" dirty="0" smtClean="0">
                <a:latin typeface="+mn-ea"/>
                <a:ea typeface="+mn-ea"/>
              </a:rPr>
              <a:t>３Ｄ解析用のソフトウェア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画像再構成：</a:t>
            </a:r>
            <a:r>
              <a:rPr lang="ja-JP" altLang="en-US" sz="2400" strike="dblStrike" dirty="0">
                <a:latin typeface="+mn-ea"/>
                <a:ea typeface="+mn-ea"/>
              </a:rPr>
              <a:t>ハードウェアによる高速化を図る。</a:t>
            </a:r>
            <a:r>
              <a:rPr lang="en-US" altLang="ja-JP" sz="2400" strike="sngStrike" dirty="0">
                <a:latin typeface="+mn-ea"/>
                <a:ea typeface="+mn-ea"/>
              </a:rPr>
              <a:t/>
            </a:r>
            <a:br>
              <a:rPr lang="en-US" altLang="ja-JP" sz="2400" strike="sngStrike" dirty="0">
                <a:latin typeface="+mn-ea"/>
                <a:ea typeface="+mn-ea"/>
              </a:rPr>
            </a:b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前処理</a:t>
            </a:r>
            <a:r>
              <a:rPr lang="ja-JP" altLang="en-US" sz="2400" dirty="0" smtClean="0">
                <a:latin typeface="+mn-ea"/>
                <a:ea typeface="+mn-ea"/>
              </a:rPr>
              <a:t>・</a:t>
            </a:r>
            <a:r>
              <a:rPr lang="ja-JP" altLang="en-US" sz="2400" dirty="0">
                <a:latin typeface="+mn-ea"/>
                <a:ea typeface="+mn-ea"/>
              </a:rPr>
              <a:t>物体像の表示：</a:t>
            </a:r>
            <a:r>
              <a:rPr lang="en-US" altLang="ja-JP" sz="2400" strike="dblStrike" dirty="0">
                <a:latin typeface="+mn-ea"/>
                <a:ea typeface="+mn-ea"/>
              </a:rPr>
              <a:t>SLICE </a:t>
            </a:r>
            <a:r>
              <a:rPr lang="ja-JP" altLang="en-US" sz="2400" strike="dblStrike" dirty="0">
                <a:latin typeface="+mn-ea"/>
                <a:ea typeface="+mn-ea"/>
              </a:rPr>
              <a:t>の改造（</a:t>
            </a:r>
            <a:r>
              <a:rPr lang="en-US" altLang="ja-JP" sz="2400" strike="dblStrike" dirty="0">
                <a:latin typeface="+mn-ea"/>
                <a:ea typeface="+mn-ea"/>
              </a:rPr>
              <a:t>64 bit </a:t>
            </a:r>
            <a:r>
              <a:rPr lang="ja-JP" altLang="en-US" sz="2400" strike="dblStrike" dirty="0">
                <a:latin typeface="+mn-ea"/>
                <a:ea typeface="+mn-ea"/>
              </a:rPr>
              <a:t>対応）</a:t>
            </a:r>
            <a:r>
              <a:rPr lang="en-US" altLang="ja-JP" sz="2400" strike="dblStrike" dirty="0">
                <a:latin typeface="+mn-ea"/>
                <a:ea typeface="+mn-ea"/>
              </a:rPr>
              <a:t/>
            </a:r>
            <a:br>
              <a:rPr lang="en-US" altLang="ja-JP" sz="2400" strike="dblStrike" dirty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	</a:t>
            </a:r>
            <a:r>
              <a:rPr lang="ja-JP" altLang="en-US" sz="2400" dirty="0" smtClean="0">
                <a:latin typeface="+mn-ea"/>
                <a:ea typeface="+mn-ea"/>
              </a:rPr>
              <a:t>画像解析：サンプルに依存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2400" dirty="0">
                <a:latin typeface="+mn-ea"/>
                <a:ea typeface="+mn-ea"/>
              </a:rPr>
              <a:t>	</a:t>
            </a:r>
            <a:r>
              <a:rPr lang="ja-JP" altLang="en-US" sz="2400" dirty="0">
                <a:latin typeface="+mn-ea"/>
                <a:ea typeface="+mn-ea"/>
              </a:rPr>
              <a:t>→ 定量的な解析にはよく定義されたモデルが</a:t>
            </a:r>
            <a:r>
              <a:rPr lang="ja-JP" altLang="en-US" sz="2400" dirty="0" smtClean="0">
                <a:latin typeface="+mn-ea"/>
                <a:ea typeface="+mn-ea"/>
              </a:rPr>
              <a:t>必要</a:t>
            </a:r>
            <a:r>
              <a:rPr lang="en-US" altLang="ja-JP" sz="2400" dirty="0" smtClean="0">
                <a:latin typeface="+mn-ea"/>
                <a:ea typeface="+mn-ea"/>
              </a:rPr>
              <a:t/>
            </a:r>
            <a:br>
              <a:rPr lang="en-US" altLang="ja-JP" sz="2400" dirty="0" smtClean="0">
                <a:latin typeface="+mn-ea"/>
                <a:ea typeface="+mn-ea"/>
              </a:rPr>
            </a:br>
            <a:r>
              <a:rPr lang="en-US" altLang="ja-JP" sz="1200" dirty="0">
                <a:latin typeface="+mn-ea"/>
                <a:ea typeface="+mn-ea"/>
              </a:rPr>
              <a:t/>
            </a:r>
            <a:br>
              <a:rPr lang="en-US" altLang="ja-JP" sz="1200" dirty="0">
                <a:latin typeface="+mn-ea"/>
                <a:ea typeface="+mn-ea"/>
              </a:rPr>
            </a:br>
            <a:r>
              <a:rPr lang="en-US" altLang="ja-JP" sz="2400" dirty="0" smtClean="0">
                <a:latin typeface="+mn-ea"/>
                <a:ea typeface="+mn-ea"/>
              </a:rPr>
              <a:t>    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  <a:ea typeface="+mn-ea"/>
              </a:rPr>
              <a:t>そのようなモデルがあるサンプルをお待ちしています。</a:t>
            </a:r>
            <a:endParaRPr kumimoji="1" lang="ja-JP" altLang="en-US" sz="3200" dirty="0">
              <a:latin typeface="+mn-ea"/>
              <a:ea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345430"/>
            <a:ext cx="6110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 smtClean="0"/>
              <a:t>From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0070C0"/>
                </a:solidFill>
              </a:rPr>
              <a:t>2008</a:t>
            </a:r>
            <a:r>
              <a:rPr lang="ja-JP" altLang="en-US" dirty="0">
                <a:solidFill>
                  <a:srgbClr val="0070C0"/>
                </a:solidFill>
              </a:rPr>
              <a:t>年</a:t>
            </a:r>
            <a:r>
              <a:rPr lang="en-US" altLang="ja-JP" dirty="0">
                <a:solidFill>
                  <a:srgbClr val="0070C0"/>
                </a:solidFill>
              </a:rPr>
              <a:t>07</a:t>
            </a:r>
            <a:r>
              <a:rPr lang="ja-JP" altLang="en-US" dirty="0">
                <a:solidFill>
                  <a:srgbClr val="0070C0"/>
                </a:solidFill>
              </a:rPr>
              <a:t>月</a:t>
            </a:r>
            <a:r>
              <a:rPr lang="en-US" altLang="ja-JP" dirty="0">
                <a:solidFill>
                  <a:srgbClr val="0070C0"/>
                </a:solidFill>
              </a:rPr>
              <a:t>30</a:t>
            </a:r>
            <a:r>
              <a:rPr lang="ja-JP" altLang="en-US" dirty="0">
                <a:solidFill>
                  <a:srgbClr val="0070C0"/>
                </a:solidFill>
              </a:rPr>
              <a:t>日、東京ステーションコンファレンス</a:t>
            </a:r>
            <a:r>
              <a:rPr lang="en-US" altLang="ja-JP" dirty="0">
                <a:solidFill>
                  <a:srgbClr val="0070C0"/>
                </a:solidFill>
              </a:rPr>
              <a:t>602</a:t>
            </a:r>
            <a:r>
              <a:rPr lang="ja-JP" altLang="en-US" dirty="0" err="1">
                <a:solidFill>
                  <a:srgbClr val="0070C0"/>
                </a:solidFill>
              </a:rPr>
              <a:t>、</a:t>
            </a:r>
            <a:endParaRPr lang="ja-JP" altLang="en-US" dirty="0">
              <a:solidFill>
                <a:srgbClr val="0070C0"/>
              </a:solidFill>
            </a:endParaRPr>
          </a:p>
          <a:p>
            <a:pPr algn="r"/>
            <a:r>
              <a:rPr lang="ja-JP" altLang="en-US" dirty="0" smtClean="0">
                <a:solidFill>
                  <a:srgbClr val="0070C0"/>
                </a:solidFill>
              </a:rPr>
              <a:t>ワークショップ</a:t>
            </a:r>
            <a:r>
              <a:rPr lang="ja-JP" altLang="en-US" dirty="0">
                <a:solidFill>
                  <a:srgbClr val="0070C0"/>
                </a:solidFill>
              </a:rPr>
              <a:t>「高度Ｘ線イメージング材料科学の展開」 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algn="r"/>
            <a:r>
              <a:rPr lang="en-US" altLang="ja-JP" dirty="0" smtClean="0">
                <a:solidFill>
                  <a:srgbClr val="0070C0"/>
                </a:solidFill>
              </a:rPr>
              <a:t>SPring-8</a:t>
            </a:r>
            <a:r>
              <a:rPr lang="ja-JP" altLang="en-US" dirty="0">
                <a:solidFill>
                  <a:srgbClr val="0070C0"/>
                </a:solidFill>
              </a:rPr>
              <a:t>光源性能を活かした応用技術開発の</a:t>
            </a:r>
            <a:r>
              <a:rPr lang="ja-JP" altLang="en-US" dirty="0" smtClean="0">
                <a:solidFill>
                  <a:srgbClr val="0070C0"/>
                </a:solidFill>
              </a:rPr>
              <a:t>可能性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sukasa\Desktop\haspet\haspet_photo\memories\IMG_0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sukasa\Desktop\haspet\haspet_photo\memories\IMG_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sukasa\Desktop\haspet\haspet_photo\memories\IMG_07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sukasa\Desktop\sp8ct\BL20B2_exp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5402" y="929191"/>
            <a:ext cx="3861054" cy="5143500"/>
          </a:xfrm>
          <a:prstGeom prst="rect">
            <a:avLst/>
          </a:prstGeom>
          <a:noFill/>
        </p:spPr>
      </p:pic>
      <p:pic>
        <p:nvPicPr>
          <p:cNvPr id="4100" name="Picture 4" descr="http://www.spring8.or.jp/wkg/BL20B2/instrument/img/BL20B2_exp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40443"/>
            <a:ext cx="3857625" cy="2252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sukasa\Desktop\haspet\haspet_photo\memories\IMG_0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sukasa\Desktop\haspet\haspet_photo\memories\IMG_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795528"/>
            <a:ext cx="7900416" cy="526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443</Words>
  <Application>Microsoft Office PowerPoint</Application>
  <PresentationFormat>画面に合わせる (4:3)</PresentationFormat>
  <Paragraphs>115</Paragraphs>
  <Slides>33</Slides>
  <Notes>3</Notes>
  <HiddenSlides>0</HiddenSlides>
  <MMClips>12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5" baseType="lpstr">
      <vt:lpstr>Office テーマ</vt:lpstr>
      <vt:lpstr>Acrobat Document</vt:lpstr>
      <vt:lpstr>SPring-8 で開発された装置を用いた X 線 CT 岩石学  中野 司</vt:lpstr>
      <vt:lpstr>SPring-8 で開発された装置（旧名：SP-μCT） を用いたX 線 CT 岩石学      SPring-8 のビームライン・ツアー     SPring-8 で行っている X 線 CT 実験  CT（Computerized Tomography)     SPring-8 で使用できる X 線  物質による X 線の吸収     ハヤブサ試料の初期分析  カタログ作成や構成鉱物のモード解析     ３次元物体像の形状解析  物体像の形状・配列の特徴抽出  空隙ネットワークを伝った流れの解析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岩石中の鉱物粒子の形状解析      幌満岩体の symplectite、uz1（0.3 mm 径）  ３種類の構成鉱物（two-pyroxines and spinel）：  opx（Mg）、cpx（Ca）、spl（Cr と Fe を含む）</vt:lpstr>
      <vt:lpstr>スライド 31</vt:lpstr>
      <vt:lpstr>スライド 32</vt:lpstr>
      <vt:lpstr>SP-μCT を用いた３Ｄ画像解析の現状      SP-μCT 画像  空間的にも値に関しても定量的である。  FZP による高空間分解能化も達成されつつある。  大視野化 → データ量増大 → 取り扱いが困難      ３Ｄ解析用のソフトウェア  画像再構成：ハードウェアによる高速化を図る。  前処理・物体像の表示：SLICE の改造（64 bit 対応）  画像解析：サンプルに依存  → 定量的な解析にはよく定義されたモデルが必要      そのようなモデルがあるサンプルをお待ちしています。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tsukasa</dc:creator>
  <cp:lastModifiedBy>tsukasa</cp:lastModifiedBy>
  <cp:revision>21</cp:revision>
  <dcterms:created xsi:type="dcterms:W3CDTF">2012-10-15T08:29:27Z</dcterms:created>
  <dcterms:modified xsi:type="dcterms:W3CDTF">2012-10-18T02:59:14Z</dcterms:modified>
</cp:coreProperties>
</file>