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0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2B6-C35C-4E52-B310-60CB6740F0A1}" type="datetimeFigureOut">
              <a:rPr kumimoji="1" lang="ja-JP" altLang="en-US" smtClean="0"/>
              <a:pPr/>
              <a:t>2012/10/17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7E23-4B40-4A84-9047-151839940E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2B6-C35C-4E52-B310-60CB6740F0A1}" type="datetimeFigureOut">
              <a:rPr kumimoji="1" lang="ja-JP" altLang="en-US" smtClean="0"/>
              <a:pPr/>
              <a:t>2012/10/17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7E23-4B40-4A84-9047-151839940E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2B6-C35C-4E52-B310-60CB6740F0A1}" type="datetimeFigureOut">
              <a:rPr kumimoji="1" lang="ja-JP" altLang="en-US" smtClean="0"/>
              <a:pPr/>
              <a:t>2012/10/17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7E23-4B40-4A84-9047-151839940E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2B6-C35C-4E52-B310-60CB6740F0A1}" type="datetimeFigureOut">
              <a:rPr kumimoji="1" lang="ja-JP" altLang="en-US" smtClean="0"/>
              <a:pPr/>
              <a:t>2012/10/17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7E23-4B40-4A84-9047-151839940E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2B6-C35C-4E52-B310-60CB6740F0A1}" type="datetimeFigureOut">
              <a:rPr kumimoji="1" lang="ja-JP" altLang="en-US" smtClean="0"/>
              <a:pPr/>
              <a:t>2012/10/17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7E23-4B40-4A84-9047-151839940E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2B6-C35C-4E52-B310-60CB6740F0A1}" type="datetimeFigureOut">
              <a:rPr kumimoji="1" lang="ja-JP" altLang="en-US" smtClean="0"/>
              <a:pPr/>
              <a:t>2012/10/17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7E23-4B40-4A84-9047-151839940E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2B6-C35C-4E52-B310-60CB6740F0A1}" type="datetimeFigureOut">
              <a:rPr kumimoji="1" lang="ja-JP" altLang="en-US" smtClean="0"/>
              <a:pPr/>
              <a:t>2012/10/17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7E23-4B40-4A84-9047-151839940E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2B6-C35C-4E52-B310-60CB6740F0A1}" type="datetimeFigureOut">
              <a:rPr kumimoji="1" lang="ja-JP" altLang="en-US" smtClean="0"/>
              <a:pPr/>
              <a:t>2012/10/17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7E23-4B40-4A84-9047-151839940E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2B6-C35C-4E52-B310-60CB6740F0A1}" type="datetimeFigureOut">
              <a:rPr kumimoji="1" lang="ja-JP" altLang="en-US" smtClean="0"/>
              <a:pPr/>
              <a:t>2012/10/17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7E23-4B40-4A84-9047-151839940E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2B6-C35C-4E52-B310-60CB6740F0A1}" type="datetimeFigureOut">
              <a:rPr kumimoji="1" lang="ja-JP" altLang="en-US" smtClean="0"/>
              <a:pPr/>
              <a:t>2012/10/17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7E23-4B40-4A84-9047-151839940E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2B6-C35C-4E52-B310-60CB6740F0A1}" type="datetimeFigureOut">
              <a:rPr kumimoji="1" lang="ja-JP" altLang="en-US" smtClean="0"/>
              <a:pPr/>
              <a:t>2012/10/17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7E23-4B40-4A84-9047-151839940E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62B6-C35C-4E52-B310-60CB6740F0A1}" type="datetimeFigureOut">
              <a:rPr kumimoji="1" lang="ja-JP" altLang="en-US" smtClean="0"/>
              <a:pPr/>
              <a:t>2012/10/17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77E23-4B40-4A84-9047-151839940E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43139" y="836712"/>
          <a:ext cx="4505325" cy="5391150"/>
        </p:xfrm>
        <a:graphic>
          <a:graphicData uri="http://schemas.openxmlformats.org/presentationml/2006/ole">
            <p:oleObj spid="_x0000_s1026" name="Acrobat Document" r:id="rId3" imgW="4990950" imgH="5972175" progId="AcroExch.Document.7">
              <p:embed/>
            </p:oleObj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539552" y="728112"/>
            <a:ext cx="3254609" cy="5509200"/>
            <a:chOff x="539552" y="728112"/>
            <a:chExt cx="3254609" cy="550920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539552" y="728112"/>
              <a:ext cx="3254609" cy="5509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SPring-8</a:t>
              </a:r>
            </a:p>
            <a:p>
              <a:r>
                <a:rPr lang="en-US" altLang="ja-JP" sz="2400" dirty="0" smtClean="0"/>
                <a:t>Super Photon ring 8 </a:t>
              </a:r>
              <a:r>
                <a:rPr lang="en-US" altLang="ja-JP" sz="2400" dirty="0" err="1" smtClean="0"/>
                <a:t>GeV</a:t>
              </a:r>
              <a:endParaRPr lang="en-US" altLang="ja-JP" sz="2400" dirty="0" smtClean="0"/>
            </a:p>
            <a:p>
              <a:endParaRPr kumimoji="1" lang="en-US" altLang="ja-JP" sz="2000" dirty="0" smtClean="0"/>
            </a:p>
            <a:p>
              <a:r>
                <a:rPr lang="en-US" altLang="ja-JP" sz="2400" dirty="0" smtClean="0"/>
                <a:t>8 </a:t>
              </a:r>
              <a:r>
                <a:rPr lang="en-US" altLang="ja-JP" sz="2400" dirty="0" err="1" smtClean="0"/>
                <a:t>GeV</a:t>
              </a:r>
              <a:r>
                <a:rPr lang="en-US" altLang="ja-JP" sz="2400" dirty="0" smtClean="0"/>
                <a:t> </a:t>
              </a:r>
              <a:r>
                <a:rPr lang="ja-JP" altLang="en-US" sz="2400" dirty="0" smtClean="0"/>
                <a:t>の加速電子</a:t>
              </a:r>
              <a:endParaRPr lang="en-US" altLang="ja-JP" sz="2400" dirty="0" smtClean="0"/>
            </a:p>
            <a:p>
              <a:endParaRPr lang="en-US" altLang="ja-JP" sz="1200" dirty="0" smtClean="0"/>
            </a:p>
            <a:p>
              <a:r>
                <a:rPr lang="en-US" altLang="ja-JP" sz="2400" dirty="0" smtClean="0"/>
                <a:t>	</a:t>
              </a:r>
              <a:r>
                <a:rPr lang="ja-JP" altLang="en-US" sz="2400" dirty="0" smtClean="0"/>
                <a:t>偏向電磁石や</a:t>
              </a:r>
              <a:endParaRPr lang="en-US" altLang="ja-JP" sz="2400" dirty="0" smtClean="0"/>
            </a:p>
            <a:p>
              <a:r>
                <a:rPr lang="en-US" altLang="ja-JP" sz="2400" dirty="0" smtClean="0"/>
                <a:t>	</a:t>
              </a:r>
              <a:r>
                <a:rPr lang="ja-JP" altLang="en-US" sz="2400" dirty="0" smtClean="0"/>
                <a:t>アンジュレータ</a:t>
              </a:r>
              <a:endParaRPr lang="en-US" altLang="ja-JP" sz="2400" dirty="0" smtClean="0"/>
            </a:p>
            <a:p>
              <a:endParaRPr kumimoji="1" lang="en-US" altLang="ja-JP" sz="1200" dirty="0" smtClean="0"/>
            </a:p>
            <a:p>
              <a:r>
                <a:rPr kumimoji="1" lang="ja-JP" altLang="en-US" sz="2400" dirty="0" smtClean="0"/>
                <a:t>高輝度の白色光</a:t>
              </a:r>
              <a:endParaRPr kumimoji="1" lang="en-US" altLang="ja-JP" sz="2400" dirty="0" smtClean="0"/>
            </a:p>
            <a:p>
              <a:endParaRPr lang="en-US" altLang="ja-JP" sz="1200" dirty="0" smtClean="0"/>
            </a:p>
            <a:p>
              <a:r>
                <a:rPr lang="en-US" altLang="ja-JP" sz="2400" dirty="0" smtClean="0"/>
                <a:t>	</a:t>
              </a:r>
              <a:r>
                <a:rPr lang="ja-JP" altLang="en-US" sz="2400" dirty="0" smtClean="0"/>
                <a:t>結晶面の </a:t>
              </a:r>
              <a:r>
                <a:rPr lang="en-US" altLang="ja-JP" sz="2400" dirty="0" smtClean="0"/>
                <a:t>Bragg </a:t>
              </a:r>
            </a:p>
            <a:p>
              <a:r>
                <a:rPr lang="en-US" altLang="ja-JP" sz="2400" dirty="0" smtClean="0"/>
                <a:t>	</a:t>
              </a:r>
              <a:r>
                <a:rPr lang="ja-JP" altLang="en-US" sz="2400" dirty="0" smtClean="0"/>
                <a:t>散乱により分光</a:t>
              </a:r>
              <a:endParaRPr lang="en-US" altLang="ja-JP" sz="2400" dirty="0" smtClean="0"/>
            </a:p>
            <a:p>
              <a:endParaRPr kumimoji="1" lang="en-US" altLang="ja-JP" sz="1200" dirty="0" smtClean="0"/>
            </a:p>
            <a:p>
              <a:r>
                <a:rPr kumimoji="1" lang="ja-JP" altLang="en-US" sz="2400" dirty="0" smtClean="0"/>
                <a:t>高</a:t>
              </a:r>
              <a:r>
                <a:rPr lang="ja-JP" altLang="en-US" sz="2400" dirty="0" smtClean="0"/>
                <a:t>強度・平行・</a:t>
              </a:r>
              <a:r>
                <a:rPr kumimoji="1" lang="ja-JP" altLang="en-US" sz="2400" dirty="0" smtClean="0"/>
                <a:t>単色 </a:t>
              </a:r>
              <a:r>
                <a:rPr kumimoji="1" lang="en-US" altLang="ja-JP" sz="2400" dirty="0" smtClean="0"/>
                <a:t>X </a:t>
              </a:r>
              <a:r>
                <a:rPr kumimoji="1" lang="ja-JP" altLang="en-US" sz="2400" dirty="0" smtClean="0"/>
                <a:t>線</a:t>
              </a:r>
              <a:endParaRPr kumimoji="1" lang="en-US" altLang="ja-JP" sz="2400" dirty="0" smtClean="0"/>
            </a:p>
            <a:p>
              <a:endParaRPr lang="en-US" altLang="ja-JP" sz="1200" dirty="0" smtClean="0"/>
            </a:p>
            <a:p>
              <a:r>
                <a:rPr lang="ja-JP" altLang="en-US" sz="2400" dirty="0" smtClean="0"/>
                <a:t>    </a:t>
              </a:r>
              <a:r>
                <a:rPr lang="en-US" altLang="ja-JP" sz="2400" dirty="0" smtClean="0"/>
                <a:t>Energy = 7 </a:t>
              </a:r>
              <a:r>
                <a:rPr lang="ja-JP" altLang="en-US" sz="2400" dirty="0" smtClean="0"/>
                <a:t>～ </a:t>
              </a:r>
              <a:r>
                <a:rPr lang="en-US" altLang="ja-JP" sz="2400" dirty="0" smtClean="0"/>
                <a:t>40 </a:t>
              </a:r>
              <a:r>
                <a:rPr lang="en-US" altLang="ja-JP" sz="2400" dirty="0" err="1" smtClean="0"/>
                <a:t>keV</a:t>
              </a:r>
              <a:endParaRPr lang="en-US" altLang="ja-JP" sz="2400" dirty="0" smtClean="0"/>
            </a:p>
            <a:p>
              <a:r>
                <a:rPr lang="en-US" altLang="ja-JP" sz="2400" dirty="0" smtClean="0"/>
                <a:t>    </a:t>
              </a:r>
              <a:r>
                <a:rPr lang="ja-JP" altLang="en-US" sz="2400" dirty="0" smtClean="0"/>
                <a:t>誤差 </a:t>
              </a:r>
              <a:r>
                <a:rPr lang="en-US" altLang="ja-JP" sz="2400" dirty="0" smtClean="0"/>
                <a:t>ΔE / E</a:t>
              </a:r>
              <a:r>
                <a:rPr lang="ja-JP" altLang="en-US" sz="2400" dirty="0" smtClean="0"/>
                <a:t> </a:t>
              </a:r>
              <a:r>
                <a:rPr lang="en-US" altLang="ja-JP" sz="2400" dirty="0" smtClean="0"/>
                <a:t>&lt;</a:t>
              </a:r>
              <a:r>
                <a:rPr lang="ja-JP" altLang="en-US" sz="2400" dirty="0" smtClean="0"/>
                <a:t> </a:t>
              </a:r>
              <a:r>
                <a:rPr lang="en-US" altLang="ja-JP" sz="2400" dirty="0" smtClean="0"/>
                <a:t>1/1000</a:t>
              </a:r>
            </a:p>
          </p:txBody>
        </p:sp>
        <p:cxnSp>
          <p:nvCxnSpPr>
            <p:cNvPr id="5" name="直線矢印コネクタ 4"/>
            <p:cNvCxnSpPr/>
            <p:nvPr/>
          </p:nvCxnSpPr>
          <p:spPr>
            <a:xfrm>
              <a:off x="1115616" y="2429003"/>
              <a:ext cx="0" cy="86409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>
              <a:off x="1115616" y="3869163"/>
              <a:ext cx="0" cy="86409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03648" y="1988840"/>
          <a:ext cx="6429375" cy="4514850"/>
        </p:xfrm>
        <a:graphic>
          <a:graphicData uri="http://schemas.openxmlformats.org/presentationml/2006/ole">
            <p:oleObj spid="_x0000_s2050" name="Acrobat Document" r:id="rId3" imgW="6429240" imgH="4514850" progId="AcroExch.Document.7">
              <p:embed/>
            </p:oleObj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539552" y="548680"/>
            <a:ext cx="80746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LAC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X </a:t>
            </a:r>
            <a:r>
              <a:rPr lang="ja-JP" altLang="en-US" sz="2400" dirty="0" err="1" smtClean="0"/>
              <a:t>線線</a:t>
            </a:r>
            <a:r>
              <a:rPr lang="ja-JP" altLang="en-US" sz="2400" dirty="0" smtClean="0"/>
              <a:t>吸収係数）</a:t>
            </a:r>
            <a:r>
              <a:rPr lang="en-US" altLang="ja-JP" sz="2400" dirty="0" smtClean="0"/>
              <a:t> = </a:t>
            </a:r>
            <a:r>
              <a:rPr lang="ja-JP" altLang="en-US" sz="2400" dirty="0" smtClean="0"/>
              <a:t>物質の（重力）密度</a:t>
            </a:r>
            <a:r>
              <a:rPr lang="en-US" altLang="ja-JP" sz="2400" dirty="0" smtClean="0"/>
              <a:t>×</a:t>
            </a:r>
            <a:r>
              <a:rPr lang="en-US" altLang="ja-JP" sz="2800" dirty="0" smtClean="0"/>
              <a:t>MAC</a:t>
            </a:r>
            <a:endParaRPr lang="en-US" altLang="ja-JP" sz="2400" dirty="0" smtClean="0"/>
          </a:p>
          <a:p>
            <a:r>
              <a:rPr lang="en-US" altLang="ja-JP" sz="2800" dirty="0" smtClean="0"/>
              <a:t>MAC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X </a:t>
            </a:r>
            <a:r>
              <a:rPr lang="ja-JP" altLang="en-US" sz="2400" dirty="0" smtClean="0"/>
              <a:t>線質量吸収係数）</a:t>
            </a:r>
            <a:endParaRPr lang="en-US" altLang="ja-JP" sz="2400" dirty="0" smtClean="0"/>
          </a:p>
          <a:p>
            <a:r>
              <a:rPr lang="en-US" altLang="ja-JP" sz="2400" dirty="0" smtClean="0"/>
              <a:t>    =</a:t>
            </a:r>
            <a:r>
              <a:rPr lang="ja-JP" altLang="en-US" sz="2400" dirty="0" smtClean="0"/>
              <a:t> 物質の化学組成と </a:t>
            </a:r>
            <a:r>
              <a:rPr lang="en-US" altLang="ja-JP" sz="2400" dirty="0" smtClean="0"/>
              <a:t>X </a:t>
            </a:r>
            <a:r>
              <a:rPr lang="ja-JP" altLang="en-US" sz="2400" dirty="0" smtClean="0"/>
              <a:t>線エネルギーだけで決まる物性定数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492" y="2208326"/>
            <a:ext cx="2674994" cy="3520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486" y="1992303"/>
            <a:ext cx="2690236" cy="37409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683568" y="620688"/>
            <a:ext cx="547457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ja-JP" altLang="en-US" sz="2400" dirty="0" smtClean="0">
                <a:latin typeface="+mn-ea"/>
              </a:rPr>
              <a:t>各種元素の </a:t>
            </a:r>
            <a:r>
              <a:rPr lang="en-US" altLang="ja-JP" sz="2400" dirty="0" smtClean="0">
                <a:latin typeface="+mn-ea"/>
              </a:rPr>
              <a:t>K </a:t>
            </a:r>
            <a:r>
              <a:rPr lang="ja-JP" altLang="en-US" sz="2400" dirty="0" smtClean="0">
                <a:latin typeface="+mn-ea"/>
              </a:rPr>
              <a:t>吸収端の </a:t>
            </a:r>
            <a:r>
              <a:rPr lang="en-US" altLang="ja-JP" sz="2400" dirty="0" smtClean="0">
                <a:latin typeface="+mn-ea"/>
              </a:rPr>
              <a:t>X </a:t>
            </a:r>
            <a:r>
              <a:rPr lang="ja-JP" altLang="en-US" sz="2400" dirty="0" smtClean="0">
                <a:latin typeface="+mn-ea"/>
              </a:rPr>
              <a:t>線エネルギー</a:t>
            </a:r>
            <a:endParaRPr lang="en-US" altLang="ja-JP" sz="2400" dirty="0" smtClean="0">
              <a:latin typeface="+mn-ea"/>
            </a:endParaRPr>
          </a:p>
          <a:p>
            <a:endParaRPr lang="en-US" altLang="ja-JP" sz="1400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26</a:t>
            </a:r>
            <a:r>
              <a:rPr lang="en-US" altLang="ja-JP" sz="2400" dirty="0" smtClean="0">
                <a:latin typeface="+mn-ea"/>
              </a:rPr>
              <a:t>Fe</a:t>
            </a:r>
            <a:r>
              <a:rPr lang="en-US" altLang="ja-JP" sz="2000" dirty="0" smtClean="0">
                <a:latin typeface="+mn-ea"/>
              </a:rPr>
              <a:t>	  7.1120</a:t>
            </a:r>
            <a:endParaRPr lang="ja-JP" altLang="en-US" sz="2000" dirty="0" smtClean="0"/>
          </a:p>
          <a:p>
            <a:r>
              <a:rPr lang="en-US" altLang="ja-JP" sz="1600" dirty="0" smtClean="0">
                <a:latin typeface="+mn-ea"/>
              </a:rPr>
              <a:t>28</a:t>
            </a:r>
            <a:r>
              <a:rPr lang="en-US" altLang="ja-JP" sz="2400" dirty="0" smtClean="0">
                <a:latin typeface="+mn-ea"/>
              </a:rPr>
              <a:t>Ni</a:t>
            </a:r>
            <a:r>
              <a:rPr lang="en-US" altLang="ja-JP" sz="2000" dirty="0" smtClean="0">
                <a:latin typeface="+mn-ea"/>
              </a:rPr>
              <a:t>	  8.3328</a:t>
            </a:r>
            <a:endParaRPr lang="ja-JP" altLang="en-US" sz="2000" dirty="0" smtClean="0"/>
          </a:p>
          <a:p>
            <a:pPr>
              <a:buNone/>
            </a:pPr>
            <a:r>
              <a:rPr lang="en-US" altLang="ja-JP" sz="1600" dirty="0" smtClean="0">
                <a:latin typeface="+mn-ea"/>
              </a:rPr>
              <a:t>29</a:t>
            </a:r>
            <a:r>
              <a:rPr lang="en-US" altLang="ja-JP" sz="2400" dirty="0" smtClean="0">
                <a:latin typeface="+mn-ea"/>
              </a:rPr>
              <a:t>Cu</a:t>
            </a:r>
            <a:r>
              <a:rPr lang="en-US" altLang="ja-JP" sz="2000" dirty="0" smtClean="0">
                <a:latin typeface="+mn-ea"/>
              </a:rPr>
              <a:t>	  8.9789</a:t>
            </a:r>
          </a:p>
          <a:p>
            <a:pPr>
              <a:buNone/>
            </a:pPr>
            <a:r>
              <a:rPr lang="en-US" altLang="ja-JP" sz="1600" dirty="0" smtClean="0">
                <a:latin typeface="+mn-ea"/>
              </a:rPr>
              <a:t>30</a:t>
            </a:r>
            <a:r>
              <a:rPr lang="en-US" altLang="ja-JP" sz="2400" dirty="0" smtClean="0">
                <a:latin typeface="+mn-ea"/>
              </a:rPr>
              <a:t>Zn</a:t>
            </a:r>
            <a:r>
              <a:rPr lang="en-US" altLang="ja-JP" sz="2000" dirty="0" smtClean="0">
                <a:latin typeface="+mn-ea"/>
              </a:rPr>
              <a:t>	  9.6586</a:t>
            </a:r>
          </a:p>
          <a:p>
            <a:pPr>
              <a:buNone/>
            </a:pPr>
            <a:r>
              <a:rPr lang="en-US" altLang="ja-JP" sz="1600" dirty="0" smtClean="0">
                <a:latin typeface="+mn-ea"/>
              </a:rPr>
              <a:t>39</a:t>
            </a:r>
            <a:r>
              <a:rPr lang="en-US" altLang="ja-JP" sz="2400" dirty="0" smtClean="0">
                <a:latin typeface="+mn-ea"/>
              </a:rPr>
              <a:t>Y</a:t>
            </a:r>
            <a:r>
              <a:rPr lang="en-US" altLang="ja-JP" sz="2000" dirty="0" smtClean="0">
                <a:latin typeface="+mn-ea"/>
              </a:rPr>
              <a:t>	17.0384</a:t>
            </a:r>
          </a:p>
          <a:p>
            <a:pPr>
              <a:buNone/>
            </a:pPr>
            <a:r>
              <a:rPr lang="en-US" altLang="ja-JP" sz="1600" dirty="0" smtClean="0">
                <a:latin typeface="+mn-ea"/>
              </a:rPr>
              <a:t>40</a:t>
            </a:r>
            <a:r>
              <a:rPr lang="en-US" altLang="ja-JP" sz="2400" dirty="0" smtClean="0">
                <a:latin typeface="+mn-ea"/>
              </a:rPr>
              <a:t>Zr</a:t>
            </a:r>
            <a:r>
              <a:rPr lang="en-US" altLang="ja-JP" sz="2000" dirty="0" smtClean="0">
                <a:latin typeface="+mn-ea"/>
              </a:rPr>
              <a:t>	17.9976</a:t>
            </a:r>
          </a:p>
          <a:p>
            <a:pPr>
              <a:buNone/>
            </a:pPr>
            <a:r>
              <a:rPr lang="en-US" altLang="ja-JP" sz="1600" dirty="0" smtClean="0">
                <a:latin typeface="+mn-ea"/>
              </a:rPr>
              <a:t>42</a:t>
            </a:r>
            <a:r>
              <a:rPr lang="en-US" altLang="ja-JP" sz="2400" dirty="0" smtClean="0">
                <a:latin typeface="+mn-ea"/>
              </a:rPr>
              <a:t>Mo</a:t>
            </a:r>
            <a:r>
              <a:rPr lang="en-US" altLang="ja-JP" sz="2000" dirty="0" smtClean="0">
                <a:latin typeface="+mn-ea"/>
              </a:rPr>
              <a:t>	19.9995</a:t>
            </a:r>
          </a:p>
          <a:p>
            <a:pPr>
              <a:buNone/>
            </a:pPr>
            <a:r>
              <a:rPr lang="en-US" altLang="ja-JP" sz="1600" dirty="0" smtClean="0">
                <a:latin typeface="+mn-ea"/>
              </a:rPr>
              <a:t>47</a:t>
            </a:r>
            <a:r>
              <a:rPr lang="en-US" altLang="ja-JP" sz="2400" dirty="0" smtClean="0">
                <a:latin typeface="+mn-ea"/>
              </a:rPr>
              <a:t>Ag</a:t>
            </a:r>
            <a:r>
              <a:rPr lang="en-US" altLang="ja-JP" sz="2000" dirty="0" smtClean="0">
                <a:latin typeface="+mn-ea"/>
              </a:rPr>
              <a:t>	25.5140</a:t>
            </a:r>
          </a:p>
          <a:p>
            <a:pPr>
              <a:buNone/>
            </a:pPr>
            <a:r>
              <a:rPr lang="en-US" altLang="ja-JP" sz="1600" dirty="0" smtClean="0">
                <a:latin typeface="+mn-ea"/>
              </a:rPr>
              <a:t>50</a:t>
            </a:r>
            <a:r>
              <a:rPr lang="en-US" altLang="ja-JP" sz="2400" dirty="0" smtClean="0">
                <a:latin typeface="+mn-ea"/>
              </a:rPr>
              <a:t>Sn</a:t>
            </a:r>
            <a:r>
              <a:rPr lang="en-US" altLang="ja-JP" sz="2000" dirty="0" smtClean="0">
                <a:latin typeface="+mn-ea"/>
              </a:rPr>
              <a:t>	29.2001</a:t>
            </a:r>
          </a:p>
          <a:p>
            <a:pPr>
              <a:buNone/>
            </a:pPr>
            <a:r>
              <a:rPr lang="en-US" altLang="ja-JP" sz="1600" dirty="0" smtClean="0">
                <a:latin typeface="+mn-ea"/>
              </a:rPr>
              <a:t>53</a:t>
            </a:r>
            <a:r>
              <a:rPr lang="en-US" altLang="ja-JP" sz="2400" dirty="0" smtClean="0">
                <a:latin typeface="+mn-ea"/>
              </a:rPr>
              <a:t>I</a:t>
            </a:r>
            <a:r>
              <a:rPr lang="en-US" altLang="ja-JP" sz="2000" dirty="0" smtClean="0">
                <a:latin typeface="+mn-ea"/>
              </a:rPr>
              <a:t>	33.1694</a:t>
            </a:r>
          </a:p>
          <a:p>
            <a:r>
              <a:rPr lang="en-US" altLang="ja-JP" sz="1600" dirty="0" smtClean="0">
                <a:latin typeface="+mn-ea"/>
              </a:rPr>
              <a:t>55</a:t>
            </a:r>
            <a:r>
              <a:rPr lang="en-US" altLang="ja-JP" sz="2400" dirty="0" smtClean="0">
                <a:latin typeface="+mn-ea"/>
              </a:rPr>
              <a:t>Cs</a:t>
            </a:r>
            <a:r>
              <a:rPr lang="en-US" altLang="ja-JP" sz="2000" dirty="0" smtClean="0">
                <a:latin typeface="+mn-ea"/>
              </a:rPr>
              <a:t>	35.9846</a:t>
            </a:r>
          </a:p>
          <a:p>
            <a:r>
              <a:rPr lang="en-US" altLang="ja-JP" sz="2000" dirty="0" smtClean="0">
                <a:latin typeface="+mn-ea"/>
              </a:rPr>
              <a:t>	     </a:t>
            </a:r>
            <a:r>
              <a:rPr lang="en-US" altLang="ja-JP" sz="2000" dirty="0" err="1" smtClean="0">
                <a:latin typeface="+mn-ea"/>
              </a:rPr>
              <a:t>keV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35896" y="1412776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ea"/>
              </a:rPr>
              <a:t>35.970 </a:t>
            </a:r>
            <a:r>
              <a:rPr kumimoji="1" lang="en-US" altLang="ja-JP" sz="2400" dirty="0" err="1" smtClean="0">
                <a:latin typeface="+mn-ea"/>
              </a:rPr>
              <a:t>keV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00192" y="1412776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n-ea"/>
              </a:rPr>
              <a:t>36.00</a:t>
            </a:r>
            <a:r>
              <a:rPr kumimoji="1" lang="en-US" altLang="ja-JP" sz="2400" dirty="0" smtClean="0">
                <a:latin typeface="+mn-ea"/>
              </a:rPr>
              <a:t>0 </a:t>
            </a:r>
            <a:r>
              <a:rPr kumimoji="1" lang="en-US" altLang="ja-JP" sz="2400" dirty="0" err="1" smtClean="0">
                <a:latin typeface="+mn-ea"/>
              </a:rPr>
              <a:t>keV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5877272"/>
            <a:ext cx="803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液相濃集元素</a:t>
            </a:r>
            <a:r>
              <a:rPr lang="ja-JP" altLang="en-US" sz="1600" dirty="0" smtClean="0">
                <a:latin typeface="+mn-ea"/>
              </a:rPr>
              <a:t> </a:t>
            </a:r>
            <a:r>
              <a:rPr lang="en-US" altLang="ja-JP" sz="1600" dirty="0" smtClean="0">
                <a:latin typeface="+mn-ea"/>
              </a:rPr>
              <a:t>55</a:t>
            </a:r>
            <a:r>
              <a:rPr lang="en-US" altLang="ja-JP" sz="2400" dirty="0" smtClean="0">
                <a:latin typeface="+mn-ea"/>
              </a:rPr>
              <a:t>Cs</a:t>
            </a:r>
            <a:r>
              <a:rPr lang="ja-JP" altLang="en-US" sz="2400" dirty="0" smtClean="0">
                <a:latin typeface="+mn-ea"/>
              </a:rPr>
              <a:t> を添加した部分溶融花崗岩（</a:t>
            </a:r>
            <a:r>
              <a:rPr lang="en-US" altLang="ja-JP" sz="2400" dirty="0" smtClean="0">
                <a:latin typeface="+mn-ea"/>
              </a:rPr>
              <a:t>3.5 </a:t>
            </a:r>
            <a:r>
              <a:rPr lang="en-US" altLang="ja-JP" sz="2400" dirty="0" smtClean="0">
                <a:latin typeface="+mn-ea"/>
              </a:rPr>
              <a:t>mm</a:t>
            </a:r>
            <a:r>
              <a:rPr lang="ja-JP" altLang="en-US" sz="2400" dirty="0" smtClean="0">
                <a:latin typeface="+mn-ea"/>
              </a:rPr>
              <a:t> </a:t>
            </a:r>
            <a:r>
              <a:rPr lang="ja-JP" altLang="en-US" sz="2400" dirty="0" smtClean="0">
                <a:latin typeface="+mn-ea"/>
              </a:rPr>
              <a:t>径</a:t>
            </a:r>
            <a:r>
              <a:rPr lang="ja-JP" altLang="en-US" sz="2400" dirty="0" smtClean="0">
                <a:latin typeface="+mn-ea"/>
              </a:rPr>
              <a:t>）</a:t>
            </a:r>
            <a:endParaRPr lang="en-US" altLang="ja-JP" sz="2400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502370" y="1409625"/>
          <a:ext cx="2774950" cy="2774950"/>
        </p:xfrm>
        <a:graphic>
          <a:graphicData uri="http://schemas.openxmlformats.org/presentationml/2006/ole">
            <p:oleObj spid="_x0000_s17410" name="Acrobat Document" r:id="rId3" imgW="2219130" imgH="2219145" progId="AcroExch.Document.7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929262" y="1409625"/>
          <a:ext cx="2811462" cy="2811463"/>
        </p:xfrm>
        <a:graphic>
          <a:graphicData uri="http://schemas.openxmlformats.org/presentationml/2006/ole">
            <p:oleObj spid="_x0000_s17411" name="Acrobat Document" r:id="rId4" imgW="2247750" imgH="2247720" progId="AcroExch.Document.7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829673" y="4509120"/>
          <a:ext cx="1590675" cy="1876425"/>
        </p:xfrm>
        <a:graphic>
          <a:graphicData uri="http://schemas.openxmlformats.org/presentationml/2006/ole">
            <p:oleObj spid="_x0000_s17412" name="Acrobat Document" r:id="rId5" imgW="1590570" imgH="1876245" progId="AcroExch.Document.7">
              <p:embed/>
            </p:oleObj>
          </a:graphicData>
        </a:graphic>
      </p:graphicFrame>
      <p:sp>
        <p:nvSpPr>
          <p:cNvPr id="6" name="タイトル 1"/>
          <p:cNvSpPr txBox="1">
            <a:spLocks/>
          </p:cNvSpPr>
          <p:nvPr/>
        </p:nvSpPr>
        <p:spPr>
          <a:xfrm>
            <a:off x="708724" y="591071"/>
            <a:ext cx="6056466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 smtClean="0">
                <a:latin typeface="+mj-lt"/>
                <a:ea typeface="+mj-ea"/>
                <a:cs typeface="+mj-cs"/>
              </a:rPr>
              <a:t>X </a:t>
            </a:r>
            <a:r>
              <a:rPr lang="ja-JP" altLang="en-US" sz="2400" dirty="0" smtClean="0">
                <a:latin typeface="+mj-lt"/>
                <a:ea typeface="+mj-ea"/>
                <a:cs typeface="+mj-cs"/>
              </a:rPr>
              <a:t>線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吸収端を使った元素濃度の３Ｄマッピング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284" y="4365104"/>
            <a:ext cx="3960812" cy="192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1069257" y="1193601"/>
            <a:ext cx="9108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ea"/>
              </a:rPr>
              <a:t>X-CT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61521" y="1196752"/>
            <a:ext cx="9749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ea"/>
              </a:rPr>
              <a:t>EPMA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52320" y="4653136"/>
            <a:ext cx="9108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ea"/>
              </a:rPr>
              <a:t>X-CT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52320" y="5631631"/>
            <a:ext cx="9749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ea"/>
              </a:rPr>
              <a:t>EPMA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5576" y="4293096"/>
            <a:ext cx="9108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ea"/>
              </a:rPr>
              <a:t>X-CT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94</Words>
  <Application>Microsoft Office PowerPoint</Application>
  <PresentationFormat>画面に合わせる (4:3)</PresentationFormat>
  <Paragraphs>43</Paragraphs>
  <Slides>4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6" baseType="lpstr">
      <vt:lpstr>Office テーマ</vt:lpstr>
      <vt:lpstr>Acrobat Document</vt:lpstr>
      <vt:lpstr>スライド 1</vt:lpstr>
      <vt:lpstr>スライド 2</vt:lpstr>
      <vt:lpstr>スライド 3</vt:lpstr>
      <vt:lpstr>スライド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tsukasa</dc:creator>
  <cp:lastModifiedBy>tsukasa</cp:lastModifiedBy>
  <cp:revision>25</cp:revision>
  <dcterms:created xsi:type="dcterms:W3CDTF">2012-10-10T09:42:35Z</dcterms:created>
  <dcterms:modified xsi:type="dcterms:W3CDTF">2012-10-17T05:16:43Z</dcterms:modified>
</cp:coreProperties>
</file>